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2" r:id="rId2"/>
  </p:sldMasterIdLst>
  <p:notesMasterIdLst>
    <p:notesMasterId r:id="rId29"/>
  </p:notesMasterIdLst>
  <p:sldIdLst>
    <p:sldId id="512" r:id="rId3"/>
    <p:sldId id="520" r:id="rId4"/>
    <p:sldId id="538" r:id="rId5"/>
    <p:sldId id="548" r:id="rId6"/>
    <p:sldId id="549" r:id="rId7"/>
    <p:sldId id="550" r:id="rId8"/>
    <p:sldId id="562" r:id="rId9"/>
    <p:sldId id="551" r:id="rId10"/>
    <p:sldId id="552" r:id="rId11"/>
    <p:sldId id="554" r:id="rId12"/>
    <p:sldId id="556" r:id="rId13"/>
    <p:sldId id="558" r:id="rId14"/>
    <p:sldId id="559" r:id="rId15"/>
    <p:sldId id="560" r:id="rId16"/>
    <p:sldId id="563" r:id="rId17"/>
    <p:sldId id="568" r:id="rId18"/>
    <p:sldId id="564" r:id="rId19"/>
    <p:sldId id="565" r:id="rId20"/>
    <p:sldId id="569" r:id="rId21"/>
    <p:sldId id="566" r:id="rId22"/>
    <p:sldId id="567" r:id="rId23"/>
    <p:sldId id="561" r:id="rId24"/>
    <p:sldId id="573" r:id="rId25"/>
    <p:sldId id="571" r:id="rId26"/>
    <p:sldId id="572" r:id="rId27"/>
    <p:sldId id="570" r:id="rId28"/>
  </p:sldIdLst>
  <p:sldSz cx="12192000" cy="6858000"/>
  <p:notesSz cx="6858000" cy="9144000"/>
  <p:embeddedFontLst>
    <p:embeddedFont>
      <p:font typeface="文泉驛微米黑" panose="020B0606030804020204" pitchFamily="34" charset="-120"/>
      <p:regular r:id="rId30"/>
    </p:embeddedFont>
    <p:embeddedFont>
      <p:font typeface="Calibri" panose="020F0502020204030204" pitchFamily="34" charset="0"/>
      <p:regular r:id="rId31"/>
      <p:bold r:id="rId32"/>
      <p:italic r:id="rId33"/>
      <p:boldItalic r:id="rId34"/>
    </p:embeddedFont>
    <p:embeddedFont>
      <p:font typeface="时尚中黑简体" panose="02020500000000000000" charset="-120"/>
      <p:regular r:id="rId35"/>
    </p:embeddedFont>
    <p:embeddedFont>
      <p:font typeface="Calibri Light" panose="020F0302020204030204" pitchFamily="34" charset="0"/>
      <p:regular r:id="rId36"/>
      <p:italic r:id="rId37"/>
    </p:embeddedFont>
    <p:embeddedFont>
      <p:font typeface="宋体" panose="02010600030101010101" pitchFamily="2" charset="-122"/>
      <p:regular r:id="rId38"/>
    </p:embeddedFont>
    <p:embeddedFont>
      <p:font typeface="宋体" panose="02010600030101010101" pitchFamily="2" charset="-122"/>
      <p:regular r:id="rId38"/>
    </p:embeddedFont>
    <p:embeddedFont>
      <p:font typeface="文泉驛等寬微米黑" panose="020B0606030804020204" pitchFamily="34" charset="-120"/>
      <p:regular r:id="rId39"/>
    </p:embeddedFont>
    <p:embeddedFont>
      <p:font typeface="맑은 고딕" panose="020B0503020000020004" pitchFamily="34" charset="-127"/>
      <p:regular r:id="rId40"/>
      <p:bold r:id="rId41"/>
    </p:embeddedFont>
    <p:embeddedFont>
      <p:font typeface="Microsoft YaHei Light" panose="020B0502040204020203" pitchFamily="34" charset="-122"/>
      <p:regular r:id="rId4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2E6CA4"/>
    <a:srgbClr val="E2E2E2"/>
    <a:srgbClr val="87D1CF"/>
    <a:srgbClr val="404257"/>
    <a:srgbClr val="FF8BB2"/>
    <a:srgbClr val="FF3399"/>
    <a:srgbClr val="FF97BA"/>
    <a:srgbClr val="FF6699"/>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81590" autoAdjust="0"/>
  </p:normalViewPr>
  <p:slideViewPr>
    <p:cSldViewPr snapToGrid="0">
      <p:cViewPr varScale="1">
        <p:scale>
          <a:sx n="55" d="100"/>
          <a:sy n="55" d="100"/>
        </p:scale>
        <p:origin x="728" y="2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10030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3521F9-0CF6-45AC-82E2-E60158AFA610}" type="datetimeFigureOut">
              <a:rPr lang="zh-TW" altLang="en-US" smtClean="0"/>
              <a:t>2018/10/19</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EB1528-A9C1-48FD-BA9D-E89A26D4066D}" type="slidenum">
              <a:rPr lang="zh-TW" altLang="en-US" smtClean="0"/>
              <a:t>‹#›</a:t>
            </a:fld>
            <a:endParaRPr lang="zh-TW" altLang="en-US"/>
          </a:p>
        </p:txBody>
      </p:sp>
    </p:spTree>
    <p:extLst>
      <p:ext uri="{BB962C8B-B14F-4D97-AF65-F5344CB8AC3E}">
        <p14:creationId xmlns:p14="http://schemas.microsoft.com/office/powerpoint/2010/main" val="109067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大家好我們是</a:t>
            </a:r>
            <a:r>
              <a:rPr lang="en-US" altLang="zh-TW" dirty="0"/>
              <a:t>107207</a:t>
            </a:r>
            <a:r>
              <a:rPr lang="zh-TW" altLang="en-US" dirty="0"/>
              <a:t>組</a:t>
            </a:r>
            <a:r>
              <a:rPr lang="en-US" altLang="zh-TW" dirty="0" err="1"/>
              <a:t>PiCard</a:t>
            </a:r>
            <a:r>
              <a:rPr lang="zh-TW" altLang="en-US" dirty="0"/>
              <a:t>。組員有 我張榕真、林廷儫、張瑜倢、錢佩青，指導老師是葉明貴老師</a:t>
            </a:r>
          </a:p>
          <a:p>
            <a:endParaRPr lang="zh-TW" altLang="en-US" dirty="0"/>
          </a:p>
          <a:p>
            <a:r>
              <a:rPr lang="zh-TW" altLang="en-US" dirty="0"/>
              <a:t>以下是我們今天的報告內容</a:t>
            </a:r>
            <a:r>
              <a:rPr lang="en-US" altLang="zh-TW" dirty="0"/>
              <a:t>(</a:t>
            </a:r>
            <a:r>
              <a:rPr lang="zh-TW" altLang="en-US" dirty="0"/>
              <a:t>項目、負責報告人</a:t>
            </a:r>
            <a:r>
              <a:rPr lang="en-US" altLang="zh-TW" dirty="0"/>
              <a:t>?)</a:t>
            </a:r>
          </a:p>
          <a:p>
            <a:endParaRPr lang="en-US" altLang="zh-TW" dirty="0"/>
          </a:p>
          <a:p>
            <a:r>
              <a:rPr lang="zh-TW" altLang="en-US" dirty="0"/>
              <a:t>首先由我為大家介紹系統的背景與動機</a:t>
            </a:r>
          </a:p>
          <a:p>
            <a:endParaRPr lang="zh-TW" altLang="en-US" dirty="0"/>
          </a:p>
          <a:p>
            <a:r>
              <a:rPr lang="zh-TW" altLang="en-US" dirty="0"/>
              <a:t>交換名片是參加社交活動上一個無法避免的社交禮儀，但實體名片常因</a:t>
            </a:r>
            <a:r>
              <a:rPr lang="en-US" altLang="zh-TW" dirty="0"/>
              <a:t>(</a:t>
            </a:r>
            <a:r>
              <a:rPr lang="zh-TW" altLang="en-US" dirty="0"/>
              <a:t>過於濫發</a:t>
            </a:r>
            <a:r>
              <a:rPr lang="en-US" altLang="zh-TW" dirty="0"/>
              <a:t>)</a:t>
            </a:r>
            <a:r>
              <a:rPr lang="zh-TW" altLang="en-US" dirty="0"/>
              <a:t>造成收納及管理上的不便。為了解決上述問題，電子化名片是一個極佳的選擇。</a:t>
            </a:r>
          </a:p>
          <a:p>
            <a:endParaRPr lang="zh-TW" altLang="en-US" dirty="0"/>
          </a:p>
          <a:p>
            <a:r>
              <a:rPr lang="zh-TW" altLang="en-US" dirty="0"/>
              <a:t>而現在市面上的電子名片管理系統中常見的存取名片方式有</a:t>
            </a:r>
            <a:r>
              <a:rPr lang="en-US" altLang="zh-TW" dirty="0"/>
              <a:t>NFC</a:t>
            </a:r>
            <a:r>
              <a:rPr lang="zh-TW" altLang="en-US" dirty="0"/>
              <a:t>、拍照、及掃瞄</a:t>
            </a:r>
            <a:r>
              <a:rPr lang="en-US" altLang="zh-TW" dirty="0"/>
              <a:t>QR Code</a:t>
            </a:r>
            <a:r>
              <a:rPr lang="zh-TW" altLang="en-US" dirty="0"/>
              <a:t>三種方式，但利用</a:t>
            </a:r>
            <a:r>
              <a:rPr lang="en-US" altLang="zh-TW" dirty="0"/>
              <a:t>NFC</a:t>
            </a:r>
            <a:r>
              <a:rPr lang="zh-TW" altLang="en-US" dirty="0"/>
              <a:t>進行傳輸的方式因製作帶有</a:t>
            </a:r>
            <a:r>
              <a:rPr lang="en-US" altLang="zh-TW" dirty="0"/>
              <a:t>NFC</a:t>
            </a:r>
            <a:r>
              <a:rPr lang="zh-TW" altLang="en-US" dirty="0"/>
              <a:t>感應卡之名片成本過高，因此尚未普及。而使用拍照的方式則必須先擁有客戶的實體名片才能進行影像的辨識，而在辨識的過程中也會造成一定比例的文字無法辨識，還須人工介入修正資訊。最後常見的</a:t>
            </a:r>
            <a:r>
              <a:rPr lang="en-US" altLang="zh-TW" dirty="0"/>
              <a:t>QR code</a:t>
            </a:r>
            <a:r>
              <a:rPr lang="zh-TW" altLang="en-US" dirty="0"/>
              <a:t>方式，也須先擁有客戶的</a:t>
            </a:r>
            <a:r>
              <a:rPr lang="en-US" altLang="zh-TW" dirty="0"/>
              <a:t>QR code</a:t>
            </a:r>
            <a:r>
              <a:rPr lang="zh-TW" altLang="en-US" dirty="0"/>
              <a:t>碼才可進行掃描以存入裝置。 </a:t>
            </a:r>
            <a:r>
              <a:rPr lang="en-US" altLang="zh-TW" dirty="0"/>
              <a:t>(</a:t>
            </a:r>
            <a:r>
              <a:rPr lang="zh-TW" altLang="en-US" dirty="0"/>
              <a:t>且上述所說之方式，皆須在交換名片的同時或交換名片後進行後續動作才可將名片存入裝置。</a:t>
            </a:r>
            <a:r>
              <a:rPr lang="en-US" altLang="zh-TW" dirty="0"/>
              <a:t>)</a:t>
            </a:r>
          </a:p>
          <a:p>
            <a:endParaRPr lang="en-US" altLang="zh-TW" dirty="0"/>
          </a:p>
          <a:p>
            <a:r>
              <a:rPr lang="zh-TW" altLang="en-US" dirty="0"/>
              <a:t>因此我們以此問題為發想，希望推出一款電子名片管理</a:t>
            </a:r>
            <a:r>
              <a:rPr lang="en-US" altLang="zh-TW" dirty="0"/>
              <a:t>APP</a:t>
            </a:r>
            <a:r>
              <a:rPr lang="zh-TW" altLang="en-US" dirty="0"/>
              <a:t>，透過語音辨識及聲波傳輸技術，讓手機在辨識到使用者正在進行自我介紹時，能自動將電子名片透過聲波與對方行動裝置進行交換。</a:t>
            </a:r>
          </a:p>
          <a:p>
            <a:endParaRPr lang="zh-TW" altLang="en-US" dirty="0"/>
          </a:p>
          <a:p>
            <a:r>
              <a:rPr lang="zh-TW" altLang="en-US" dirty="0"/>
              <a:t>系統選用聲波作為存取方式的原因在於交換名片時，兩人的距離夠近，且要交換的資訊不多，並</a:t>
            </a:r>
          </a:p>
          <a:p>
            <a:r>
              <a:rPr lang="zh-TW" altLang="en-US" dirty="0"/>
              <a:t>不需透過無線網路就可以達到多方傳輸的目的。且資料是透過聲波進行傳輸，因此不需要拿出手機即可交換資料，即使手上要交換紙本名片也不會手忙腳亂</a:t>
            </a: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a:t>
            </a:fld>
            <a:endParaRPr lang="zh-TW" altLang="en-US"/>
          </a:p>
        </p:txBody>
      </p:sp>
    </p:spTree>
    <p:extLst>
      <p:ext uri="{BB962C8B-B14F-4D97-AF65-F5344CB8AC3E}">
        <p14:creationId xmlns:p14="http://schemas.microsoft.com/office/powerpoint/2010/main" val="95998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系統功能介紹</a:t>
            </a:r>
          </a:p>
          <a:p>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接著是附加功能的部分，分為</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導覽與交流專區。</a:t>
            </a:r>
          </a:p>
          <a:p>
            <a:pPr lvl="0"/>
            <a:r>
              <a:rPr lang="zh-TW" altLang="zh-TW" sz="1200" kern="1200" dirty="0">
                <a:solidFill>
                  <a:schemeClr val="tx1"/>
                </a:solidFill>
                <a:effectLst/>
                <a:latin typeface="+mn-lt"/>
                <a:ea typeface="+mn-ea"/>
                <a:cs typeface="+mn-cs"/>
              </a:rPr>
              <a:t>由於拜訪客戶也是業界不可缺少的任務，因此我們特地在名片中加入</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導覽的功能。使用者欲拜訪客戶時可在名片詳細資料中選擇地圖導覽亦或是</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導覽，若選擇地圖導覽將會開啟</a:t>
            </a:r>
            <a:r>
              <a:rPr lang="en-US" altLang="zh-TW" sz="1200" kern="1200" dirty="0">
                <a:solidFill>
                  <a:schemeClr val="tx1"/>
                </a:solidFill>
                <a:effectLst/>
                <a:latin typeface="+mn-lt"/>
                <a:ea typeface="+mn-ea"/>
                <a:cs typeface="+mn-cs"/>
              </a:rPr>
              <a:t>Google Map</a:t>
            </a:r>
            <a:r>
              <a:rPr lang="zh-TW" altLang="zh-TW" sz="1200" kern="1200" dirty="0">
                <a:solidFill>
                  <a:schemeClr val="tx1"/>
                </a:solidFill>
                <a:effectLst/>
                <a:latin typeface="+mn-lt"/>
                <a:ea typeface="+mn-ea"/>
                <a:cs typeface="+mn-cs"/>
              </a:rPr>
              <a:t>導覽，而選擇</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導覽則會進入我們的導覽畫面，以</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的方式呈現導航資訊，以幫助使用者更清楚的得知客戶公司的方向。</a:t>
            </a:r>
          </a:p>
          <a:p>
            <a:pPr lvl="0"/>
            <a:r>
              <a:rPr lang="zh-TW" altLang="zh-TW" sz="1200" kern="1200" dirty="0">
                <a:solidFill>
                  <a:schemeClr val="tx1"/>
                </a:solidFill>
                <a:effectLst/>
                <a:latin typeface="+mn-lt"/>
                <a:ea typeface="+mn-ea"/>
                <a:cs typeface="+mn-cs"/>
              </a:rPr>
              <a:t>最後則是交流專區，相同產業的使用者可利用該功能互相交流討論。在交流專區的主頁上，可以看到所有文章。點擊右上方的編輯按鈕可進入文章管理畫面，使用者可編輯撰寫過的文章或新增文章。</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接著我們將進行系統功能的</a:t>
            </a:r>
            <a:r>
              <a:rPr lang="en-US" altLang="zh-TW" sz="1200" kern="1200" dirty="0">
                <a:solidFill>
                  <a:schemeClr val="tx1"/>
                </a:solidFill>
                <a:effectLst/>
                <a:latin typeface="+mn-lt"/>
                <a:ea typeface="+mn-ea"/>
                <a:cs typeface="+mn-cs"/>
              </a:rPr>
              <a:t>DEMO</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13</a:t>
            </a:fld>
            <a:endParaRPr lang="zh-TW" altLang="en-US"/>
          </a:p>
        </p:txBody>
      </p:sp>
    </p:spTree>
    <p:extLst>
      <p:ext uri="{BB962C8B-B14F-4D97-AF65-F5344CB8AC3E}">
        <p14:creationId xmlns:p14="http://schemas.microsoft.com/office/powerpoint/2010/main" val="1837273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系統功能介紹的部分，分為與名片管理相關的主要功能以及附加功能。</a:t>
            </a:r>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14</a:t>
            </a:fld>
            <a:endParaRPr lang="zh-TW" altLang="en-US"/>
          </a:p>
        </p:txBody>
      </p:sp>
    </p:spTree>
    <p:extLst>
      <p:ext uri="{BB962C8B-B14F-4D97-AF65-F5344CB8AC3E}">
        <p14:creationId xmlns:p14="http://schemas.microsoft.com/office/powerpoint/2010/main" val="23561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首先主要功能部分，包含個人名片設計、名片傳輸、個人名片管理。</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pPr lvl="0"/>
            <a:r>
              <a:rPr lang="zh-TW" altLang="zh-TW" sz="1200" kern="1200" dirty="0">
                <a:solidFill>
                  <a:schemeClr val="tx1"/>
                </a:solidFill>
                <a:effectLst/>
                <a:latin typeface="+mn-lt"/>
                <a:ea typeface="+mn-ea"/>
                <a:cs typeface="+mn-cs"/>
              </a:rPr>
              <a:t>個人名片設計功能</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首先使用者必須註冊成為會員方能使用該</a:t>
            </a:r>
            <a:r>
              <a:rPr lang="en-US" altLang="zh-TW" sz="1200" kern="1200" dirty="0">
                <a:solidFill>
                  <a:schemeClr val="tx1"/>
                </a:solidFill>
                <a:effectLst/>
                <a:latin typeface="+mn-lt"/>
                <a:ea typeface="+mn-ea"/>
                <a:cs typeface="+mn-cs"/>
              </a:rPr>
              <a:t>APP</a:t>
            </a:r>
            <a:r>
              <a:rPr lang="zh-TW" altLang="zh-TW" sz="1200" kern="1200" dirty="0">
                <a:solidFill>
                  <a:schemeClr val="tx1"/>
                </a:solidFill>
                <a:effectLst/>
                <a:latin typeface="+mn-lt"/>
                <a:ea typeface="+mn-ea"/>
                <a:cs typeface="+mn-cs"/>
              </a:rPr>
              <a:t>。</a:t>
            </a:r>
          </a:p>
          <a:p>
            <a:pPr lvl="0"/>
            <a:r>
              <a:rPr lang="zh-TW" altLang="zh-TW" sz="1200" kern="1200" dirty="0">
                <a:solidFill>
                  <a:schemeClr val="tx1"/>
                </a:solidFill>
                <a:effectLst/>
                <a:latin typeface="+mn-lt"/>
                <a:ea typeface="+mn-ea"/>
                <a:cs typeface="+mn-cs"/>
              </a:rPr>
              <a:t>登入</a:t>
            </a:r>
            <a:r>
              <a:rPr lang="en-US" altLang="zh-TW" sz="1200" kern="1200" dirty="0">
                <a:solidFill>
                  <a:schemeClr val="tx1"/>
                </a:solidFill>
                <a:effectLst/>
                <a:latin typeface="+mn-lt"/>
                <a:ea typeface="+mn-ea"/>
                <a:cs typeface="+mn-cs"/>
              </a:rPr>
              <a:t>APP</a:t>
            </a:r>
            <a:r>
              <a:rPr lang="zh-TW" altLang="zh-TW" sz="1200" kern="1200" dirty="0">
                <a:solidFill>
                  <a:schemeClr val="tx1"/>
                </a:solidFill>
                <a:effectLst/>
                <a:latin typeface="+mn-lt"/>
                <a:ea typeface="+mn-ea"/>
                <a:cs typeface="+mn-cs"/>
              </a:rPr>
              <a:t>後，系統會將會員資料傳入作為名片資料上的預設值，點擊右上方的編輯按鈕即可進入編輯名片畫面，自行選擇名片的設計。</a:t>
            </a:r>
          </a:p>
          <a:p>
            <a:pPr lvl="0"/>
            <a:r>
              <a:rPr lang="zh-TW" altLang="zh-TW" sz="1200" kern="1200" dirty="0">
                <a:solidFill>
                  <a:schemeClr val="tx1"/>
                </a:solidFill>
                <a:effectLst/>
                <a:latin typeface="+mn-lt"/>
                <a:ea typeface="+mn-ea"/>
                <a:cs typeface="+mn-cs"/>
              </a:rPr>
              <a:t>在設計界面中，使用者可選擇系統內建的模板樣式。</a:t>
            </a:r>
          </a:p>
          <a:p>
            <a:pPr lvl="0"/>
            <a:r>
              <a:rPr lang="zh-TW" altLang="zh-TW" sz="1200" kern="1200" dirty="0">
                <a:solidFill>
                  <a:schemeClr val="tx1"/>
                </a:solidFill>
                <a:effectLst/>
                <a:latin typeface="+mn-lt"/>
                <a:ea typeface="+mn-ea"/>
                <a:cs typeface="+mn-cs"/>
              </a:rPr>
              <a:t>使用者可上傳欲呈現於名片上的圖片，如</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大頭貼、公司</a:t>
            </a:r>
            <a:r>
              <a:rPr lang="en-US" altLang="zh-TW" sz="1200" kern="1200" dirty="0">
                <a:solidFill>
                  <a:schemeClr val="tx1"/>
                </a:solidFill>
                <a:effectLst/>
                <a:latin typeface="+mn-lt"/>
                <a:ea typeface="+mn-ea"/>
                <a:cs typeface="+mn-cs"/>
              </a:rPr>
              <a:t>logo</a:t>
            </a:r>
            <a:r>
              <a:rPr lang="zh-TW" altLang="zh-TW" sz="1200" kern="1200" dirty="0">
                <a:solidFill>
                  <a:schemeClr val="tx1"/>
                </a:solidFill>
                <a:effectLst/>
                <a:latin typeface="+mn-lt"/>
                <a:ea typeface="+mn-ea"/>
                <a:cs typeface="+mn-cs"/>
              </a:rPr>
              <a:t>等。</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15</a:t>
            </a:fld>
            <a:endParaRPr lang="zh-TW" altLang="en-US"/>
          </a:p>
        </p:txBody>
      </p:sp>
    </p:spTree>
    <p:extLst>
      <p:ext uri="{BB962C8B-B14F-4D97-AF65-F5344CB8AC3E}">
        <p14:creationId xmlns:p14="http://schemas.microsoft.com/office/powerpoint/2010/main" val="420558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個人名片設計功能</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首先使用者必須註冊成為會員方能使用該</a:t>
            </a:r>
            <a:r>
              <a:rPr lang="en-US" altLang="zh-TW" sz="1200" kern="1200" dirty="0">
                <a:solidFill>
                  <a:schemeClr val="tx1"/>
                </a:solidFill>
                <a:effectLst/>
                <a:latin typeface="+mn-lt"/>
                <a:ea typeface="+mn-ea"/>
                <a:cs typeface="+mn-cs"/>
              </a:rPr>
              <a:t>APP</a:t>
            </a:r>
            <a:r>
              <a:rPr lang="zh-TW" altLang="zh-TW" sz="1200" kern="1200" dirty="0">
                <a:solidFill>
                  <a:schemeClr val="tx1"/>
                </a:solidFill>
                <a:effectLst/>
                <a:latin typeface="+mn-lt"/>
                <a:ea typeface="+mn-ea"/>
                <a:cs typeface="+mn-cs"/>
              </a:rPr>
              <a:t>。</a:t>
            </a:r>
          </a:p>
          <a:p>
            <a:pPr lvl="0"/>
            <a:r>
              <a:rPr lang="zh-TW" altLang="zh-TW" sz="1200" kern="1200" dirty="0">
                <a:solidFill>
                  <a:schemeClr val="tx1"/>
                </a:solidFill>
                <a:effectLst/>
                <a:latin typeface="+mn-lt"/>
                <a:ea typeface="+mn-ea"/>
                <a:cs typeface="+mn-cs"/>
              </a:rPr>
              <a:t>登入</a:t>
            </a:r>
            <a:r>
              <a:rPr lang="en-US" altLang="zh-TW" sz="1200" kern="1200" dirty="0">
                <a:solidFill>
                  <a:schemeClr val="tx1"/>
                </a:solidFill>
                <a:effectLst/>
                <a:latin typeface="+mn-lt"/>
                <a:ea typeface="+mn-ea"/>
                <a:cs typeface="+mn-cs"/>
              </a:rPr>
              <a:t>APP</a:t>
            </a:r>
            <a:r>
              <a:rPr lang="zh-TW" altLang="zh-TW" sz="1200" kern="1200" dirty="0">
                <a:solidFill>
                  <a:schemeClr val="tx1"/>
                </a:solidFill>
                <a:effectLst/>
                <a:latin typeface="+mn-lt"/>
                <a:ea typeface="+mn-ea"/>
                <a:cs typeface="+mn-cs"/>
              </a:rPr>
              <a:t>後，系統會將會員資料傳入作為名片資料上的預設值，點擊右上方的編輯按鈕即可進入編輯名片畫面，自行選擇名片的設計。</a:t>
            </a:r>
          </a:p>
          <a:p>
            <a:pPr lvl="0"/>
            <a:r>
              <a:rPr lang="zh-TW" altLang="zh-TW" sz="1200" kern="1200" dirty="0">
                <a:solidFill>
                  <a:schemeClr val="tx1"/>
                </a:solidFill>
                <a:effectLst/>
                <a:latin typeface="+mn-lt"/>
                <a:ea typeface="+mn-ea"/>
                <a:cs typeface="+mn-cs"/>
              </a:rPr>
              <a:t>在設計界面中，使用者可選擇系統內建的模板樣式。</a:t>
            </a:r>
          </a:p>
          <a:p>
            <a:pPr lvl="0"/>
            <a:r>
              <a:rPr lang="zh-TW" altLang="zh-TW" sz="1200" kern="1200" dirty="0">
                <a:solidFill>
                  <a:schemeClr val="tx1"/>
                </a:solidFill>
                <a:effectLst/>
                <a:latin typeface="+mn-lt"/>
                <a:ea typeface="+mn-ea"/>
                <a:cs typeface="+mn-cs"/>
              </a:rPr>
              <a:t>使用者可上傳欲呈現於名片上的圖片，如</a:t>
            </a:r>
            <a:r>
              <a:rPr lang="en-US" altLang="zh-TW"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大頭貼、公司</a:t>
            </a:r>
            <a:r>
              <a:rPr lang="en-US" altLang="zh-TW" sz="1200" kern="1200" dirty="0">
                <a:solidFill>
                  <a:schemeClr val="tx1"/>
                </a:solidFill>
                <a:effectLst/>
                <a:latin typeface="+mn-lt"/>
                <a:ea typeface="+mn-ea"/>
                <a:cs typeface="+mn-cs"/>
              </a:rPr>
              <a:t>logo</a:t>
            </a:r>
            <a:r>
              <a:rPr lang="zh-TW" altLang="zh-TW" sz="1200" kern="1200" dirty="0">
                <a:solidFill>
                  <a:schemeClr val="tx1"/>
                </a:solidFill>
                <a:effectLst/>
                <a:latin typeface="+mn-lt"/>
                <a:ea typeface="+mn-ea"/>
                <a:cs typeface="+mn-cs"/>
              </a:rPr>
              <a:t>等。</a:t>
            </a:r>
          </a:p>
          <a:p>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16</a:t>
            </a:fld>
            <a:endParaRPr lang="zh-TW" altLang="en-US"/>
          </a:p>
        </p:txBody>
      </p:sp>
    </p:spTree>
    <p:extLst>
      <p:ext uri="{BB962C8B-B14F-4D97-AF65-F5344CB8AC3E}">
        <p14:creationId xmlns:p14="http://schemas.microsoft.com/office/powerpoint/2010/main" val="4047218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第二個為名片傳輸功能，此功能允許使用者可選擇手動傳輸或是自動傳輸。</a:t>
            </a:r>
          </a:p>
          <a:p>
            <a:pPr lvl="0"/>
            <a:r>
              <a:rPr lang="zh-TW" altLang="zh-TW" sz="1200" kern="1200" dirty="0">
                <a:solidFill>
                  <a:schemeClr val="tx1"/>
                </a:solidFill>
                <a:effectLst/>
                <a:latin typeface="+mn-lt"/>
                <a:ea typeface="+mn-ea"/>
                <a:cs typeface="+mn-cs"/>
              </a:rPr>
              <a:t>自動傳輸的部分，系統將利用</a:t>
            </a:r>
            <a:r>
              <a:rPr lang="en-US" altLang="zh-TW" sz="1200" kern="1200" dirty="0">
                <a:solidFill>
                  <a:schemeClr val="tx1"/>
                </a:solidFill>
                <a:effectLst/>
                <a:latin typeface="+mn-lt"/>
                <a:ea typeface="+mn-ea"/>
                <a:cs typeface="+mn-cs"/>
              </a:rPr>
              <a:t>google API</a:t>
            </a:r>
            <a:r>
              <a:rPr lang="zh-TW" altLang="zh-TW" sz="1200" kern="1200" dirty="0">
                <a:solidFill>
                  <a:schemeClr val="tx1"/>
                </a:solidFill>
                <a:effectLst/>
                <a:latin typeface="+mn-lt"/>
                <a:ea typeface="+mn-ea"/>
                <a:cs typeface="+mn-cs"/>
              </a:rPr>
              <a:t>進行語音辨識，裝置在辨識到使用者正在進行自我介紹時會發出聲波自動將名片資訊傳給對方，若希望手動傳輸則點擊</a:t>
            </a:r>
            <a:r>
              <a:rPr lang="en-US" altLang="zh-TW" sz="1200" kern="1200" dirty="0">
                <a:solidFill>
                  <a:schemeClr val="tx1"/>
                </a:solidFill>
                <a:effectLst/>
                <a:latin typeface="+mn-lt"/>
                <a:ea typeface="+mn-ea"/>
                <a:cs typeface="+mn-cs"/>
              </a:rPr>
              <a:t>APP</a:t>
            </a:r>
            <a:r>
              <a:rPr lang="zh-TW" altLang="zh-TW" sz="1200" kern="1200" dirty="0">
                <a:solidFill>
                  <a:schemeClr val="tx1"/>
                </a:solidFill>
                <a:effectLst/>
                <a:latin typeface="+mn-lt"/>
                <a:ea typeface="+mn-ea"/>
                <a:cs typeface="+mn-cs"/>
              </a:rPr>
              <a:t>上的手動傳輸按鈕，讓裝置發出聲波以傳送名片資訊。</a:t>
            </a:r>
          </a:p>
          <a:p>
            <a:pPr lvl="0"/>
            <a:r>
              <a:rPr lang="zh-TW" altLang="zh-TW" sz="1200" kern="1200" dirty="0">
                <a:solidFill>
                  <a:schemeClr val="tx1"/>
                </a:solidFill>
                <a:effectLst/>
                <a:latin typeface="+mn-lt"/>
                <a:ea typeface="+mn-ea"/>
                <a:cs typeface="+mn-cs"/>
              </a:rPr>
              <a:t>此部分傳輸的資訊為使用者的簡短資訊，包括姓名、職稱及公司名稱，若欲瀏覽更詳細的資訊則必須連接至雲端資料庫。</a:t>
            </a: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17</a:t>
            </a:fld>
            <a:endParaRPr lang="zh-TW" altLang="en-US"/>
          </a:p>
        </p:txBody>
      </p:sp>
    </p:spTree>
    <p:extLst>
      <p:ext uri="{BB962C8B-B14F-4D97-AF65-F5344CB8AC3E}">
        <p14:creationId xmlns:p14="http://schemas.microsoft.com/office/powerpoint/2010/main" val="3763514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第三個為客戶名片管理，在管理名片介面中，使用者可管理自己收到的名片，點擊名片可查看該名片擁有者的詳細資訊，點擊右</a:t>
            </a:r>
            <a:r>
              <a:rPr lang="zh-TW" altLang="en-US" sz="1200" kern="1200" dirty="0">
                <a:solidFill>
                  <a:schemeClr val="tx1"/>
                </a:solidFill>
                <a:effectLst/>
                <a:latin typeface="+mn-lt"/>
                <a:ea typeface="+mn-ea"/>
                <a:cs typeface="+mn-cs"/>
              </a:rPr>
              <a:t>下角</a:t>
            </a:r>
            <a:r>
              <a:rPr lang="zh-TW" altLang="zh-TW" sz="1200" kern="1200" dirty="0">
                <a:solidFill>
                  <a:schemeClr val="tx1"/>
                </a:solidFill>
                <a:effectLst/>
                <a:latin typeface="+mn-lt"/>
                <a:ea typeface="+mn-ea"/>
                <a:cs typeface="+mn-cs"/>
              </a:rPr>
              <a:t>的垃圾桶按鈕則可選擇欲刪除的名片。</a:t>
            </a: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18</a:t>
            </a:fld>
            <a:endParaRPr lang="zh-TW" altLang="en-US"/>
          </a:p>
        </p:txBody>
      </p:sp>
    </p:spTree>
    <p:extLst>
      <p:ext uri="{BB962C8B-B14F-4D97-AF65-F5344CB8AC3E}">
        <p14:creationId xmlns:p14="http://schemas.microsoft.com/office/powerpoint/2010/main" val="1052629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接著是附加功能的部分，分為</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導覽與交流專區。</a:t>
            </a: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19</a:t>
            </a:fld>
            <a:endParaRPr lang="zh-TW" altLang="en-US"/>
          </a:p>
        </p:txBody>
      </p:sp>
    </p:spTree>
    <p:extLst>
      <p:ext uri="{BB962C8B-B14F-4D97-AF65-F5344CB8AC3E}">
        <p14:creationId xmlns:p14="http://schemas.microsoft.com/office/powerpoint/2010/main" val="1694740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接著是附加功能的部分，分為</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導覽與交流專區。</a:t>
            </a:r>
          </a:p>
          <a:p>
            <a:pPr lvl="0"/>
            <a:r>
              <a:rPr lang="zh-TW" altLang="zh-TW" sz="1200" kern="1200" dirty="0">
                <a:solidFill>
                  <a:schemeClr val="tx1"/>
                </a:solidFill>
                <a:effectLst/>
                <a:latin typeface="+mn-lt"/>
                <a:ea typeface="+mn-ea"/>
                <a:cs typeface="+mn-cs"/>
              </a:rPr>
              <a:t>由於拜訪客戶也是業界不可缺少的任務，因此我們特地在名片中加入</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導覽的功能。使用者欲拜訪客戶時可在名片詳細資料中選擇地圖導覽亦或是</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導覽，若選擇地圖導覽將會開啟</a:t>
            </a:r>
            <a:r>
              <a:rPr lang="en-US" altLang="zh-TW" sz="1200" kern="1200" dirty="0">
                <a:solidFill>
                  <a:schemeClr val="tx1"/>
                </a:solidFill>
                <a:effectLst/>
                <a:latin typeface="+mn-lt"/>
                <a:ea typeface="+mn-ea"/>
                <a:cs typeface="+mn-cs"/>
              </a:rPr>
              <a:t>Google Map</a:t>
            </a:r>
            <a:r>
              <a:rPr lang="zh-TW" altLang="zh-TW" sz="1200" kern="1200" dirty="0">
                <a:solidFill>
                  <a:schemeClr val="tx1"/>
                </a:solidFill>
                <a:effectLst/>
                <a:latin typeface="+mn-lt"/>
                <a:ea typeface="+mn-ea"/>
                <a:cs typeface="+mn-cs"/>
              </a:rPr>
              <a:t>導覽，而選擇</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導覽則會進入我們的導覽畫面，以</a:t>
            </a:r>
            <a:r>
              <a:rPr lang="en-US" altLang="zh-TW" sz="1200" kern="1200" dirty="0">
                <a:solidFill>
                  <a:schemeClr val="tx1"/>
                </a:solidFill>
                <a:effectLst/>
                <a:latin typeface="+mn-lt"/>
                <a:ea typeface="+mn-ea"/>
                <a:cs typeface="+mn-cs"/>
              </a:rPr>
              <a:t>AR</a:t>
            </a:r>
            <a:r>
              <a:rPr lang="zh-TW" altLang="zh-TW" sz="1200" kern="1200" dirty="0">
                <a:solidFill>
                  <a:schemeClr val="tx1"/>
                </a:solidFill>
                <a:effectLst/>
                <a:latin typeface="+mn-lt"/>
                <a:ea typeface="+mn-ea"/>
                <a:cs typeface="+mn-cs"/>
              </a:rPr>
              <a:t>的方式呈現導航資訊，以幫助使用者更清楚的得知客戶公司的方向。</a:t>
            </a: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20</a:t>
            </a:fld>
            <a:endParaRPr lang="zh-TW" altLang="en-US"/>
          </a:p>
        </p:txBody>
      </p:sp>
    </p:spTree>
    <p:extLst>
      <p:ext uri="{BB962C8B-B14F-4D97-AF65-F5344CB8AC3E}">
        <p14:creationId xmlns:p14="http://schemas.microsoft.com/office/powerpoint/2010/main" val="1383932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zh-TW" sz="1200" kern="1200" dirty="0">
                <a:solidFill>
                  <a:schemeClr val="tx1"/>
                </a:solidFill>
                <a:effectLst/>
                <a:latin typeface="+mn-lt"/>
                <a:ea typeface="+mn-ea"/>
                <a:cs typeface="+mn-cs"/>
              </a:rPr>
              <a:t>最後則是交流專區，相同產業的使用者可利用該功能互相交流討論。在交流專區的主頁上，可以看到所有文章。點擊右上方的編輯按鈕可進入文章管理畫面，使用者可編輯撰寫過的文章或新增文章。</a:t>
            </a: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21</a:t>
            </a:fld>
            <a:endParaRPr lang="zh-TW" altLang="en-US"/>
          </a:p>
        </p:txBody>
      </p:sp>
    </p:spTree>
    <p:extLst>
      <p:ext uri="{BB962C8B-B14F-4D97-AF65-F5344CB8AC3E}">
        <p14:creationId xmlns:p14="http://schemas.microsoft.com/office/powerpoint/2010/main" val="248422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接著我們將進行系統功能的</a:t>
            </a:r>
            <a:r>
              <a:rPr lang="en-US" altLang="zh-TW" sz="1200" kern="1200" dirty="0">
                <a:solidFill>
                  <a:schemeClr val="tx1"/>
                </a:solidFill>
                <a:effectLst/>
                <a:latin typeface="+mn-lt"/>
                <a:ea typeface="+mn-ea"/>
                <a:cs typeface="+mn-cs"/>
              </a:rPr>
              <a:t>DEMO</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22</a:t>
            </a:fld>
            <a:endParaRPr lang="zh-TW" altLang="en-US"/>
          </a:p>
        </p:txBody>
      </p:sp>
    </p:spTree>
    <p:extLst>
      <p:ext uri="{BB962C8B-B14F-4D97-AF65-F5344CB8AC3E}">
        <p14:creationId xmlns:p14="http://schemas.microsoft.com/office/powerpoint/2010/main" val="2252870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以下是我們今天的報告內容</a:t>
            </a:r>
            <a:r>
              <a:rPr lang="en-US" altLang="zh-TW" dirty="0"/>
              <a:t>(</a:t>
            </a:r>
            <a:r>
              <a:rPr lang="zh-TW" altLang="en-US" dirty="0"/>
              <a:t>項目、負責報告人</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a:t>
            </a:fld>
            <a:endParaRPr lang="zh-TW" altLang="en-US"/>
          </a:p>
        </p:txBody>
      </p:sp>
    </p:spTree>
    <p:extLst>
      <p:ext uri="{BB962C8B-B14F-4D97-AF65-F5344CB8AC3E}">
        <p14:creationId xmlns:p14="http://schemas.microsoft.com/office/powerpoint/2010/main" val="1412315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23</a:t>
            </a:fld>
            <a:endParaRPr lang="zh-TW" altLang="en-US"/>
          </a:p>
        </p:txBody>
      </p:sp>
    </p:spTree>
    <p:extLst>
      <p:ext uri="{BB962C8B-B14F-4D97-AF65-F5344CB8AC3E}">
        <p14:creationId xmlns:p14="http://schemas.microsoft.com/office/powerpoint/2010/main" val="83617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lvl="0"/>
            <a:r>
              <a:rPr lang="zh-TW" altLang="en-US" sz="1200" kern="1200" dirty="0">
                <a:solidFill>
                  <a:schemeClr val="tx1"/>
                </a:solidFill>
                <a:effectLst/>
                <a:latin typeface="+mn-lt"/>
                <a:ea typeface="+mn-ea"/>
                <a:cs typeface="+mn-cs"/>
              </a:rPr>
              <a:t>為了帶給使用者更好的系統體驗</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期望未來能在四方面做強化</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在傳輸方面，想提供使用者可自行選擇用聽的到的聲音或聽不見的超聲波，就像有些人手機習慣開鈴聲有些人嫌吵喜歡開震動，我們也希望能給使用者不同的選擇</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而在名片上，希望能將自動更新名片的功能改成付費功能，使用者可依自己需求來付費此功能</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而在文章方面，則想讓使用者可以除了收藏文章外也可追蹤其他用戶</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最後如果能夠將預約拜訪客戶的功能、以及舉辦活動的功能融入到系統中，相信能給</a:t>
            </a:r>
            <a:r>
              <a:rPr lang="en-US" altLang="zh-TW" sz="1200" kern="1200" dirty="0" err="1">
                <a:solidFill>
                  <a:schemeClr val="tx1"/>
                </a:solidFill>
                <a:effectLst/>
                <a:latin typeface="+mn-lt"/>
                <a:ea typeface="+mn-ea"/>
                <a:cs typeface="+mn-cs"/>
              </a:rPr>
              <a:t>PiCard</a:t>
            </a:r>
            <a:r>
              <a:rPr lang="zh-TW" altLang="en-US" sz="1200" kern="1200" dirty="0">
                <a:solidFill>
                  <a:schemeClr val="tx1"/>
                </a:solidFill>
                <a:effectLst/>
                <a:latin typeface="+mn-lt"/>
                <a:ea typeface="+mn-ea"/>
                <a:cs typeface="+mn-cs"/>
              </a:rPr>
              <a:t>的使用者帶來更便利的使用體驗</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24</a:t>
            </a:fld>
            <a:endParaRPr lang="zh-TW" altLang="en-US"/>
          </a:p>
        </p:txBody>
      </p:sp>
    </p:spTree>
    <p:extLst>
      <p:ext uri="{BB962C8B-B14F-4D97-AF65-F5344CB8AC3E}">
        <p14:creationId xmlns:p14="http://schemas.microsoft.com/office/powerpoint/2010/main" val="1484055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PiCard</a:t>
            </a:r>
            <a:r>
              <a:rPr lang="zh-TW" altLang="en-US" dirty="0"/>
              <a:t>透過聲波自動傳輸名片的方式，省去使用者拿出手機再次進行交換電子名片的麻煩，也透過</a:t>
            </a:r>
            <a:r>
              <a:rPr lang="en-US" altLang="zh-TW" dirty="0"/>
              <a:t>APP</a:t>
            </a:r>
            <a:r>
              <a:rPr lang="zh-CN" altLang="en-US" dirty="0"/>
              <a:t>結合</a:t>
            </a:r>
            <a:r>
              <a:rPr lang="en-US" altLang="zh-CN" dirty="0"/>
              <a:t>GOOGLE</a:t>
            </a:r>
            <a:r>
              <a:rPr lang="zh-CN" altLang="en-US" dirty="0"/>
              <a:t>地圖與</a:t>
            </a:r>
            <a:r>
              <a:rPr lang="en-US" altLang="zh-CN" dirty="0"/>
              <a:t>AR</a:t>
            </a:r>
            <a:r>
              <a:rPr lang="zh-TW" altLang="en-US" dirty="0"/>
              <a:t>導覽功能，</a:t>
            </a:r>
            <a:r>
              <a:rPr lang="zh-CN" altLang="en-US" dirty="0"/>
              <a:t>可以更</a:t>
            </a:r>
            <a:r>
              <a:rPr lang="zh-TW" altLang="en-US" dirty="0"/>
              <a:t>清楚方便</a:t>
            </a:r>
            <a:r>
              <a:rPr lang="zh-CN" altLang="en-US" dirty="0"/>
              <a:t>的找到客戶的公司位置及方向</a:t>
            </a:r>
            <a:r>
              <a:rPr lang="zh-TW" altLang="en-US" dirty="0"/>
              <a:t>，期望我們能帶給使用者全新的電子名片體驗。</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我們是</a:t>
            </a:r>
            <a:r>
              <a:rPr lang="en-US" altLang="zh-TW" dirty="0" err="1"/>
              <a:t>PiCard</a:t>
            </a:r>
            <a:r>
              <a:rPr lang="en-US" altLang="zh-TW" baseline="0" dirty="0"/>
              <a:t> </a:t>
            </a:r>
            <a:r>
              <a:rPr lang="zh-TW" altLang="en-US" baseline="0" dirty="0"/>
              <a:t>謝謝大家</a:t>
            </a:r>
            <a:endParaRPr lang="zh-TW" altLang="en-US" dirty="0"/>
          </a:p>
          <a:p>
            <a:pPr lvl="0"/>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25</a:t>
            </a:fld>
            <a:endParaRPr lang="zh-TW" altLang="en-US"/>
          </a:p>
        </p:txBody>
      </p:sp>
    </p:spTree>
    <p:extLst>
      <p:ext uri="{BB962C8B-B14F-4D97-AF65-F5344CB8AC3E}">
        <p14:creationId xmlns:p14="http://schemas.microsoft.com/office/powerpoint/2010/main" val="1646247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26</a:t>
            </a:fld>
            <a:endParaRPr lang="zh-TW" altLang="en-US"/>
          </a:p>
        </p:txBody>
      </p:sp>
    </p:spTree>
    <p:extLst>
      <p:ext uri="{BB962C8B-B14F-4D97-AF65-F5344CB8AC3E}">
        <p14:creationId xmlns:p14="http://schemas.microsoft.com/office/powerpoint/2010/main" val="118837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首先由我為大家介紹系統的背景與動機</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3</a:t>
            </a:fld>
            <a:endParaRPr lang="zh-TW" altLang="en-US"/>
          </a:p>
        </p:txBody>
      </p:sp>
    </p:spTree>
    <p:extLst>
      <p:ext uri="{BB962C8B-B14F-4D97-AF65-F5344CB8AC3E}">
        <p14:creationId xmlns:p14="http://schemas.microsoft.com/office/powerpoint/2010/main" val="4246936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交換名片是參加社交活動上一個無法避免的社交禮儀，但實體名片常因</a:t>
            </a:r>
            <a:r>
              <a:rPr lang="en-US" altLang="zh-TW" dirty="0"/>
              <a:t>(</a:t>
            </a:r>
            <a:r>
              <a:rPr lang="zh-TW" altLang="en-US" dirty="0"/>
              <a:t>過於濫發</a:t>
            </a:r>
            <a:r>
              <a:rPr lang="en-US" altLang="zh-TW" dirty="0"/>
              <a:t>)</a:t>
            </a:r>
            <a:r>
              <a:rPr lang="zh-TW" altLang="en-US" dirty="0"/>
              <a:t>造成收納及管理上的不便。為了解決上述問題，電子化名片是一個極佳的選擇。</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4</a:t>
            </a:fld>
            <a:endParaRPr lang="zh-TW" altLang="en-US"/>
          </a:p>
        </p:txBody>
      </p:sp>
    </p:spTree>
    <p:extLst>
      <p:ext uri="{BB962C8B-B14F-4D97-AF65-F5344CB8AC3E}">
        <p14:creationId xmlns:p14="http://schemas.microsoft.com/office/powerpoint/2010/main" val="298694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而現在市面上的電子名片管理系統中常見的存取名片方式有</a:t>
            </a:r>
            <a:r>
              <a:rPr lang="en-US" altLang="zh-TW" dirty="0"/>
              <a:t>NFC</a:t>
            </a:r>
            <a:r>
              <a:rPr lang="zh-TW" altLang="en-US" dirty="0"/>
              <a:t>、拍照、及掃瞄</a:t>
            </a:r>
            <a:r>
              <a:rPr lang="en-US" altLang="zh-TW" dirty="0"/>
              <a:t>QR Code</a:t>
            </a:r>
            <a:r>
              <a:rPr lang="zh-TW" altLang="en-US" dirty="0"/>
              <a:t>三種方式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a:t>但利用</a:t>
            </a:r>
            <a:r>
              <a:rPr lang="en-US" altLang="zh-TW" dirty="0"/>
              <a:t>NFC</a:t>
            </a:r>
            <a:r>
              <a:rPr lang="zh-TW" altLang="en-US" dirty="0"/>
              <a:t>進行傳輸的方式因製作帶有</a:t>
            </a:r>
            <a:r>
              <a:rPr lang="en-US" altLang="zh-TW" dirty="0"/>
              <a:t>NFC</a:t>
            </a:r>
            <a:r>
              <a:rPr lang="zh-TW" altLang="en-US" dirty="0"/>
              <a:t>感應卡之名片成本過高，因此尚未普及。而使用拍照的方式則必須先擁有客戶的實體名片才能進行影像的辨識，而在辨識的過程中也會造成一定比例的文字無法辨識，還須人工介入修正資訊。最後常見的</a:t>
            </a:r>
            <a:r>
              <a:rPr lang="en-US" altLang="zh-TW" dirty="0"/>
              <a:t>QR code</a:t>
            </a:r>
            <a:r>
              <a:rPr lang="zh-TW" altLang="en-US" dirty="0"/>
              <a:t>方式，也須先擁有客戶的</a:t>
            </a:r>
            <a:r>
              <a:rPr lang="en-US" altLang="zh-TW" dirty="0"/>
              <a:t>QR code</a:t>
            </a:r>
            <a:r>
              <a:rPr lang="zh-TW" altLang="en-US" dirty="0"/>
              <a:t>碼才可進行掃描以存入裝置。 </a:t>
            </a:r>
            <a:r>
              <a:rPr lang="en-US" altLang="zh-TW" dirty="0"/>
              <a:t>(</a:t>
            </a:r>
            <a:r>
              <a:rPr lang="zh-TW" altLang="en-US" dirty="0"/>
              <a:t>且上述所說之方式，皆須在交換名片的同時或交換名片後進行後續動作才可將名片存入裝置。</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5</a:t>
            </a:fld>
            <a:endParaRPr lang="zh-TW" altLang="en-US"/>
          </a:p>
        </p:txBody>
      </p:sp>
    </p:spTree>
    <p:extLst>
      <p:ext uri="{BB962C8B-B14F-4D97-AF65-F5344CB8AC3E}">
        <p14:creationId xmlns:p14="http://schemas.microsoft.com/office/powerpoint/2010/main" val="3091656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因此我們以此問題為發想，希望推出一款電子名片管理</a:t>
            </a:r>
            <a:r>
              <a:rPr lang="en-US" altLang="zh-TW" dirty="0"/>
              <a:t>APP</a:t>
            </a:r>
            <a:r>
              <a:rPr lang="zh-TW" altLang="en-US" dirty="0"/>
              <a:t>，透過語音辨識及聲波傳輸技術，讓手機在辨識到使用者正在進行自我介紹時，能自動將電子名片透過聲波與對方行動裝置進行交換。</a:t>
            </a:r>
          </a:p>
          <a:p>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6</a:t>
            </a:fld>
            <a:endParaRPr lang="zh-TW" altLang="en-US"/>
          </a:p>
        </p:txBody>
      </p:sp>
    </p:spTree>
    <p:extLst>
      <p:ext uri="{BB962C8B-B14F-4D97-AF65-F5344CB8AC3E}">
        <p14:creationId xmlns:p14="http://schemas.microsoft.com/office/powerpoint/2010/main" val="4038326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系統選用聲波作為存取方式的原因在於交換名片時，兩人的距離夠近，且要交換的資訊不多，並</a:t>
            </a:r>
          </a:p>
          <a:p>
            <a:r>
              <a:rPr lang="zh-TW" altLang="en-US" dirty="0"/>
              <a:t>不需透過無線網路就可以達到多方傳輸的目的。且資料是透過聲波進行傳輸，因此不需要拿出手機即可交換資料，即使手上要交換紙本名片也不會手忙腳亂</a:t>
            </a: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7</a:t>
            </a:fld>
            <a:endParaRPr lang="zh-TW" altLang="en-US"/>
          </a:p>
        </p:txBody>
      </p:sp>
    </p:spTree>
    <p:extLst>
      <p:ext uri="{BB962C8B-B14F-4D97-AF65-F5344CB8AC3E}">
        <p14:creationId xmlns:p14="http://schemas.microsoft.com/office/powerpoint/2010/main" val="311516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接下來為大家介紹我們系統的特色</a:t>
            </a:r>
          </a:p>
          <a:p>
            <a:r>
              <a:rPr lang="zh-TW" altLang="en-US" dirty="0"/>
              <a:t>首先，我們的系統是將傳統名片結合現代技術</a:t>
            </a:r>
            <a:r>
              <a:rPr lang="en-US" altLang="zh-TW" dirty="0"/>
              <a:t>?</a:t>
            </a:r>
          </a:p>
          <a:p>
            <a:r>
              <a:rPr lang="zh-TW" altLang="en-US" dirty="0"/>
              <a:t>將現代的智慧型手機結合傳統名片，為使用者帶來更多便利性。</a:t>
            </a:r>
            <a:r>
              <a:rPr lang="en-US" altLang="zh-TW" dirty="0"/>
              <a:t>?</a:t>
            </a:r>
          </a:p>
          <a:p>
            <a:r>
              <a:rPr lang="zh-TW" altLang="en-US" dirty="0"/>
              <a:t>再來是智慧名片的更新</a:t>
            </a:r>
            <a:r>
              <a:rPr lang="en-US" altLang="zh-TW" dirty="0"/>
              <a:t>?</a:t>
            </a:r>
          </a:p>
          <a:p>
            <a:r>
              <a:rPr lang="zh-TW" altLang="en-US" dirty="0"/>
              <a:t>不像傳統名片更換公司或者是職位時還需要跟客戶和朋友一個個更新</a:t>
            </a:r>
          </a:p>
          <a:p>
            <a:r>
              <a:rPr lang="zh-TW" altLang="en-US" dirty="0"/>
              <a:t>我們將自動更新電子名片的修改，並且在有網路的環境下，即時更新，讓使用者能隨時接收最新的資訊</a:t>
            </a:r>
          </a:p>
          <a:p>
            <a:endParaRPr lang="zh-TW" altLang="en-US" dirty="0"/>
          </a:p>
          <a:p>
            <a:endParaRPr lang="zh-TW" altLang="en-US" dirty="0"/>
          </a:p>
          <a:p>
            <a:r>
              <a:rPr lang="en-US" altLang="zh-TW" dirty="0"/>
              <a:t>?</a:t>
            </a:r>
            <a:r>
              <a:rPr lang="zh-TW" altLang="en-US" dirty="0"/>
              <a:t>第三個部分為我們主要的功能，想傳輸名片時我們只需提到我們的姓名及可觸發傳輸功能，不需手忙腳亂交換傳統名片或是拿出手機傳送電子名片。</a:t>
            </a:r>
          </a:p>
          <a:p>
            <a:r>
              <a:rPr lang="zh-TW" altLang="en-US" dirty="0"/>
              <a:t>擔心傳統名片遺失等等的問題。</a:t>
            </a:r>
            <a:r>
              <a:rPr lang="en-US" altLang="zh-TW" dirty="0"/>
              <a:t>??</a:t>
            </a:r>
          </a:p>
          <a:p>
            <a:r>
              <a:rPr lang="zh-TW" altLang="en-US" dirty="0"/>
              <a:t>我們將利用</a:t>
            </a:r>
            <a:r>
              <a:rPr lang="en-US" altLang="zh-TW" dirty="0"/>
              <a:t>AR</a:t>
            </a:r>
            <a:r>
              <a:rPr lang="zh-TW" altLang="en-US" dirty="0"/>
              <a:t>結合影音自傳，讓使用者進行</a:t>
            </a:r>
            <a:r>
              <a:rPr lang="en-US" altLang="zh-TW" dirty="0"/>
              <a:t>AR</a:t>
            </a:r>
            <a:r>
              <a:rPr lang="zh-TW" altLang="en-US" dirty="0"/>
              <a:t>導覽至客戶公司</a:t>
            </a:r>
            <a:r>
              <a:rPr lang="en-US" altLang="zh-TW" dirty="0"/>
              <a:t>500</a:t>
            </a:r>
            <a:r>
              <a:rPr lang="zh-TW" altLang="en-US" dirty="0"/>
              <a:t>公尺內，將彈出視窗提示使用者是否觀看該客戶的影音自傳，如果同意即可觀看客戶的影音自傳，加強對客戶的印象及幫助使用者回憶該客戶</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10</a:t>
            </a:fld>
            <a:endParaRPr lang="zh-TW" altLang="en-US"/>
          </a:p>
        </p:txBody>
      </p:sp>
    </p:spTree>
    <p:extLst>
      <p:ext uri="{BB962C8B-B14F-4D97-AF65-F5344CB8AC3E}">
        <p14:creationId xmlns:p14="http://schemas.microsoft.com/office/powerpoint/2010/main" val="3259554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再來幫各位介紹我們的系統架構</a:t>
            </a:r>
          </a:p>
          <a:p>
            <a:r>
              <a:rPr lang="zh-TW" altLang="en-US" dirty="0"/>
              <a:t>首先，系統會偵測到我們說出的姓名，之後啟動傳輸功能，將名片傳輸至對方系統中，此時對方手機能查看我們的簡易名片。</a:t>
            </a:r>
          </a:p>
          <a:p>
            <a:r>
              <a:rPr lang="zh-TW" altLang="en-US" dirty="0"/>
              <a:t>若要查看完整名片或使用其他功能時只需連線至網路，即可查看詳細名片、或使用討論區、</a:t>
            </a:r>
            <a:r>
              <a:rPr lang="en-US" altLang="zh-TW" dirty="0"/>
              <a:t>AR</a:t>
            </a:r>
            <a:r>
              <a:rPr lang="zh-TW" altLang="en-US" dirty="0"/>
              <a:t>導覽等功能。</a:t>
            </a:r>
          </a:p>
          <a:p>
            <a:r>
              <a:rPr lang="zh-TW" altLang="en-US" dirty="0"/>
              <a:t>也能將收集到或編輯過的名片儲存置資料庫</a:t>
            </a:r>
            <a:r>
              <a:rPr lang="en-US" altLang="zh-TW" dirty="0"/>
              <a:t>(</a:t>
            </a:r>
            <a:r>
              <a:rPr lang="zh-TW" altLang="en-US" dirty="0"/>
              <a:t>雲端</a:t>
            </a:r>
            <a:r>
              <a:rPr lang="en-US" altLang="zh-TW" dirty="0"/>
              <a:t>)</a:t>
            </a:r>
          </a:p>
          <a:p>
            <a:endParaRPr lang="zh-TW" altLang="en-US" dirty="0"/>
          </a:p>
        </p:txBody>
      </p:sp>
      <p:sp>
        <p:nvSpPr>
          <p:cNvPr id="4" name="投影片編號版面配置區 3"/>
          <p:cNvSpPr>
            <a:spLocks noGrp="1"/>
          </p:cNvSpPr>
          <p:nvPr>
            <p:ph type="sldNum" sz="quarter" idx="10"/>
          </p:nvPr>
        </p:nvSpPr>
        <p:spPr/>
        <p:txBody>
          <a:bodyPr/>
          <a:lstStyle/>
          <a:p>
            <a:fld id="{8EEB1528-A9C1-48FD-BA9D-E89A26D4066D}" type="slidenum">
              <a:rPr lang="zh-TW" altLang="en-US" smtClean="0"/>
              <a:t>12</a:t>
            </a:fld>
            <a:endParaRPr lang="zh-TW" altLang="en-US"/>
          </a:p>
        </p:txBody>
      </p:sp>
    </p:spTree>
    <p:extLst>
      <p:ext uri="{BB962C8B-B14F-4D97-AF65-F5344CB8AC3E}">
        <p14:creationId xmlns:p14="http://schemas.microsoft.com/office/powerpoint/2010/main" val="358081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265125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92195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8512644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B443AB38-286E-4D0C-898B-32559EFD5272}" type="datetimeFigureOut">
              <a:rPr lang="zh-CN" altLang="en-US"/>
              <a:pPr>
                <a:defRPr/>
              </a:pPr>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E5D24D2-621E-4388-9E1A-670EC5DA3A67}" type="slidenum">
              <a:rPr lang="zh-CN" altLang="en-US"/>
              <a:pPr>
                <a:defRPr/>
              </a:pPr>
              <a:t>‹#›</a:t>
            </a:fld>
            <a:endParaRPr lang="zh-CN" altLang="en-US"/>
          </a:p>
        </p:txBody>
      </p:sp>
    </p:spTree>
    <p:extLst>
      <p:ext uri="{BB962C8B-B14F-4D97-AF65-F5344CB8AC3E}">
        <p14:creationId xmlns:p14="http://schemas.microsoft.com/office/powerpoint/2010/main" val="1086545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942D5D4-0265-4815-B4C2-0D9DF2E50292}" type="datetimeFigureOut">
              <a:rPr lang="zh-CN" altLang="en-US"/>
              <a:pPr>
                <a:defRPr/>
              </a:pPr>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E58EBD5-DCD0-4F89-923B-F504A6573F69}" type="slidenum">
              <a:rPr lang="zh-CN" altLang="en-US"/>
              <a:pPr>
                <a:defRPr/>
              </a:pPr>
              <a:t>‹#›</a:t>
            </a:fld>
            <a:endParaRPr lang="zh-CN" altLang="en-US"/>
          </a:p>
        </p:txBody>
      </p:sp>
    </p:spTree>
    <p:extLst>
      <p:ext uri="{BB962C8B-B14F-4D97-AF65-F5344CB8AC3E}">
        <p14:creationId xmlns:p14="http://schemas.microsoft.com/office/powerpoint/2010/main" val="938774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pPr>
              <a:defRPr/>
            </a:pPr>
            <a:fld id="{AA012F8B-2BB2-47CA-966F-3D85E523D5D2}" type="datetimeFigureOut">
              <a:rPr lang="zh-CN" altLang="en-US"/>
              <a:pPr>
                <a:defRPr/>
              </a:pPr>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B4721088-D971-4B8D-B3F7-6E13FAB93454}" type="slidenum">
              <a:rPr lang="zh-CN" altLang="en-US"/>
              <a:pPr>
                <a:defRPr/>
              </a:pPr>
              <a:t>‹#›</a:t>
            </a:fld>
            <a:endParaRPr lang="zh-CN" altLang="en-US"/>
          </a:p>
        </p:txBody>
      </p:sp>
    </p:spTree>
    <p:extLst>
      <p:ext uri="{BB962C8B-B14F-4D97-AF65-F5344CB8AC3E}">
        <p14:creationId xmlns:p14="http://schemas.microsoft.com/office/powerpoint/2010/main" val="413024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327D0F73-FB0D-4F35-8269-EAC3D129D381}" type="datetimeFigureOut">
              <a:rPr lang="zh-CN" altLang="en-US"/>
              <a:pPr>
                <a:defRPr/>
              </a:pPr>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F07A19BC-0672-4A83-B31D-99A132F98DC2}" type="slidenum">
              <a:rPr lang="zh-CN" altLang="en-US"/>
              <a:pPr>
                <a:defRPr/>
              </a:pPr>
              <a:t>‹#›</a:t>
            </a:fld>
            <a:endParaRPr lang="zh-CN" altLang="en-US"/>
          </a:p>
        </p:txBody>
      </p:sp>
    </p:spTree>
    <p:extLst>
      <p:ext uri="{BB962C8B-B14F-4D97-AF65-F5344CB8AC3E}">
        <p14:creationId xmlns:p14="http://schemas.microsoft.com/office/powerpoint/2010/main" val="1645415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35C52C17-0BA8-4664-9EC4-7375306BCB99}" type="datetimeFigureOut">
              <a:rPr lang="zh-CN" altLang="en-US"/>
              <a:pPr>
                <a:defRPr/>
              </a:pPr>
              <a:t>2018/10/19</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1E69FDB2-8EAB-4191-9C59-5C424BA90388}" type="slidenum">
              <a:rPr lang="zh-CN" altLang="en-US"/>
              <a:pPr>
                <a:defRPr/>
              </a:pPr>
              <a:t>‹#›</a:t>
            </a:fld>
            <a:endParaRPr lang="zh-CN" altLang="en-US"/>
          </a:p>
        </p:txBody>
      </p:sp>
    </p:spTree>
    <p:extLst>
      <p:ext uri="{BB962C8B-B14F-4D97-AF65-F5344CB8AC3E}">
        <p14:creationId xmlns:p14="http://schemas.microsoft.com/office/powerpoint/2010/main" val="2836049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7B863342-8F4C-4F0C-BD36-EB8B42B6F87E}" type="datetimeFigureOut">
              <a:rPr lang="zh-CN" altLang="en-US"/>
              <a:pPr>
                <a:defRPr/>
              </a:pPr>
              <a:t>2018/10/19</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7E28D05B-0F9C-455C-9AB8-355C12BCBA38}" type="slidenum">
              <a:rPr lang="zh-CN" altLang="en-US"/>
              <a:pPr>
                <a:defRPr/>
              </a:pPr>
              <a:t>‹#›</a:t>
            </a:fld>
            <a:endParaRPr lang="zh-CN" altLang="en-US"/>
          </a:p>
        </p:txBody>
      </p:sp>
    </p:spTree>
    <p:extLst>
      <p:ext uri="{BB962C8B-B14F-4D97-AF65-F5344CB8AC3E}">
        <p14:creationId xmlns:p14="http://schemas.microsoft.com/office/powerpoint/2010/main" val="28737355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A9ABF8D-E673-4F8E-9F4A-FE8F376E64B9}" type="datetimeFigureOut">
              <a:rPr lang="zh-CN" altLang="en-US"/>
              <a:pPr>
                <a:defRPr/>
              </a:pPr>
              <a:t>2018/10/19</a:t>
            </a:fld>
            <a:endParaRPr lang="zh-CN" altLang="en-US"/>
          </a:p>
        </p:txBody>
      </p:sp>
      <p:sp>
        <p:nvSpPr>
          <p:cNvPr id="3" name="Footer Placeholder 4"/>
          <p:cNvSpPr>
            <a:spLocks noGrp="1"/>
          </p:cNvSpPr>
          <p:nvPr>
            <p:ph type="ftr" sz="quarter" idx="11"/>
          </p:nvPr>
        </p:nvSpPr>
        <p:spPr/>
        <p:txBody>
          <a:bodyPr/>
          <a:lstStyle>
            <a:lvl1pPr>
              <a:defRPr/>
            </a:lvl1pPr>
          </a:lstStyle>
          <a:p>
            <a:pPr>
              <a:defRPr/>
            </a:pPr>
            <a:endParaRPr lang="zh-CN" altLang="en-US"/>
          </a:p>
        </p:txBody>
      </p:sp>
      <p:sp>
        <p:nvSpPr>
          <p:cNvPr id="4" name="Slide Number Placeholder 5"/>
          <p:cNvSpPr>
            <a:spLocks noGrp="1"/>
          </p:cNvSpPr>
          <p:nvPr>
            <p:ph type="sldNum" sz="quarter" idx="12"/>
          </p:nvPr>
        </p:nvSpPr>
        <p:spPr/>
        <p:txBody>
          <a:bodyPr/>
          <a:lstStyle>
            <a:lvl1pPr>
              <a:defRPr/>
            </a:lvl1pPr>
          </a:lstStyle>
          <a:p>
            <a:pPr>
              <a:defRPr/>
            </a:pPr>
            <a:fld id="{B5459CBC-E840-4F6D-AD48-99EA8974DC6C}" type="slidenum">
              <a:rPr lang="zh-CN" altLang="en-US"/>
              <a:pPr>
                <a:defRPr/>
              </a:pPr>
              <a:t>‹#›</a:t>
            </a:fld>
            <a:endParaRPr lang="zh-CN" altLang="en-US"/>
          </a:p>
        </p:txBody>
      </p:sp>
    </p:spTree>
    <p:extLst>
      <p:ext uri="{BB962C8B-B14F-4D97-AF65-F5344CB8AC3E}">
        <p14:creationId xmlns:p14="http://schemas.microsoft.com/office/powerpoint/2010/main" val="16146423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EF4BE10D-D78D-4C03-B491-4C00592AAA78}" type="datetimeFigureOut">
              <a:rPr lang="zh-CN" altLang="en-US"/>
              <a:pPr>
                <a:defRPr/>
              </a:pPr>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76BC0E3C-9695-4984-8A65-EA88D00A5E06}" type="slidenum">
              <a:rPr lang="zh-CN" altLang="en-US"/>
              <a:pPr>
                <a:defRPr/>
              </a:pPr>
              <a:t>‹#›</a:t>
            </a:fld>
            <a:endParaRPr lang="zh-CN" altLang="en-US"/>
          </a:p>
        </p:txBody>
      </p:sp>
    </p:spTree>
    <p:extLst>
      <p:ext uri="{BB962C8B-B14F-4D97-AF65-F5344CB8AC3E}">
        <p14:creationId xmlns:p14="http://schemas.microsoft.com/office/powerpoint/2010/main" val="3056292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4091541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710FB18E-E5B4-4B75-B105-99DB2E466681}" type="datetimeFigureOut">
              <a:rPr lang="zh-CN" altLang="en-US"/>
              <a:pPr>
                <a:defRPr/>
              </a:pPr>
              <a:t>2018/10/19</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BB45D7AC-F41F-41DF-9D93-68E4AF92E463}" type="slidenum">
              <a:rPr lang="zh-CN" altLang="en-US"/>
              <a:pPr>
                <a:defRPr/>
              </a:pPr>
              <a:t>‹#›</a:t>
            </a:fld>
            <a:endParaRPr lang="zh-CN" altLang="en-US"/>
          </a:p>
        </p:txBody>
      </p:sp>
    </p:spTree>
    <p:extLst>
      <p:ext uri="{BB962C8B-B14F-4D97-AF65-F5344CB8AC3E}">
        <p14:creationId xmlns:p14="http://schemas.microsoft.com/office/powerpoint/2010/main" val="5467720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B4886142-1998-45DA-81D2-BB504822D2E7}" type="datetimeFigureOut">
              <a:rPr lang="zh-CN" altLang="en-US"/>
              <a:pPr>
                <a:defRPr/>
              </a:pPr>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5C8B235D-CBED-4DD8-9D3B-66A967F6AA36}" type="slidenum">
              <a:rPr lang="zh-CN" altLang="en-US"/>
              <a:pPr>
                <a:defRPr/>
              </a:pPr>
              <a:t>‹#›</a:t>
            </a:fld>
            <a:endParaRPr lang="zh-CN" altLang="en-US"/>
          </a:p>
        </p:txBody>
      </p:sp>
    </p:spTree>
    <p:extLst>
      <p:ext uri="{BB962C8B-B14F-4D97-AF65-F5344CB8AC3E}">
        <p14:creationId xmlns:p14="http://schemas.microsoft.com/office/powerpoint/2010/main" val="10183695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F3B04707-5DEC-4F9C-89A7-A277C56A4960}" type="datetimeFigureOut">
              <a:rPr lang="zh-CN" altLang="en-US"/>
              <a:pPr>
                <a:defRPr/>
              </a:pPr>
              <a:t>2018/10/19</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9FA9BBB5-411B-4B1B-A868-10FF9FEC767F}" type="slidenum">
              <a:rPr lang="zh-CN" altLang="en-US"/>
              <a:pPr>
                <a:defRPr/>
              </a:pPr>
              <a:t>‹#›</a:t>
            </a:fld>
            <a:endParaRPr lang="zh-CN" altLang="en-US"/>
          </a:p>
        </p:txBody>
      </p:sp>
    </p:spTree>
    <p:extLst>
      <p:ext uri="{BB962C8B-B14F-4D97-AF65-F5344CB8AC3E}">
        <p14:creationId xmlns:p14="http://schemas.microsoft.com/office/powerpoint/2010/main" val="2315661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785560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354306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378775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19485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193416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210174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7351A05-FE79-4763-A84F-D4FE701A9E82}" type="datetimeFigureOut">
              <a:rPr lang="ko-KR" altLang="en-US" smtClean="0"/>
              <a:t>2018-10-19</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406547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51A05-FE79-4763-A84F-D4FE701A9E82}" type="datetimeFigureOut">
              <a:rPr lang="ko-KR" altLang="en-US" smtClean="0"/>
              <a:t>2018-10-19</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F555B-7E58-4FDF-83D4-B4CEA304EAF7}" type="slidenum">
              <a:rPr lang="ko-KR" altLang="en-US" smtClean="0"/>
              <a:t>‹#›</a:t>
            </a:fld>
            <a:endParaRPr lang="ko-KR" altLang="en-US"/>
          </a:p>
        </p:txBody>
      </p:sp>
    </p:spTree>
    <p:extLst>
      <p:ext uri="{BB962C8B-B14F-4D97-AF65-F5344CB8AC3E}">
        <p14:creationId xmlns:p14="http://schemas.microsoft.com/office/powerpoint/2010/main" val="91216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D755"/>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TW"/>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TW"/>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pPr>
              <a:defRPr/>
            </a:pPr>
            <a:fld id="{A212B332-C314-41E4-BD1D-42641215215E}" type="datetimeFigureOut">
              <a:rPr lang="zh-CN" altLang="en-US"/>
              <a:pPr>
                <a:defRPr/>
              </a:pPr>
              <a:t>2018/10/19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pPr>
              <a:defRPr/>
            </a:pPr>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8F66269-732E-4F7A-8DFE-6667160C67AD}" type="slidenum">
              <a:rPr lang="zh-CN" altLang="en-US"/>
              <a:pPr>
                <a:defRPr/>
              </a:pPr>
              <a:t>‹#›</a:t>
            </a:fld>
            <a:endParaRPr lang="zh-CN" altLang="en-US"/>
          </a:p>
        </p:txBody>
      </p:sp>
    </p:spTree>
    <p:extLst>
      <p:ext uri="{BB962C8B-B14F-4D97-AF65-F5344CB8AC3E}">
        <p14:creationId xmlns:p14="http://schemas.microsoft.com/office/powerpoint/2010/main" val="25985262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SimSun" panose="02010600030101010101" pitchFamily="2" charset="-122"/>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SimSun"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SimSun"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SimSun"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SimSun"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6.jpg"/><Relationship Id="rId7"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3.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6.jp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3.png"/><Relationship Id="rId7"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1.png"/><Relationship Id="rId4" Type="http://schemas.openxmlformats.org/officeDocument/2006/relationships/image" Target="../media/image36.jpg"/><Relationship Id="rId9"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jpg"/><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52.png"/><Relationship Id="rId12"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29.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13.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8.png"/><Relationship Id="rId4" Type="http://schemas.openxmlformats.org/officeDocument/2006/relationships/image" Target="../media/image3.pn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직사각형 2"/>
          <p:cNvSpPr/>
          <p:nvPr/>
        </p:nvSpPr>
        <p:spPr>
          <a:xfrm>
            <a:off x="6096000" y="0"/>
            <a:ext cx="6096000" cy="6858000"/>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23" name="직사각형 22"/>
          <p:cNvSpPr/>
          <p:nvPr/>
        </p:nvSpPr>
        <p:spPr>
          <a:xfrm>
            <a:off x="902905" y="4113547"/>
            <a:ext cx="4750781" cy="45719"/>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pic>
        <p:nvPicPr>
          <p:cNvPr id="2" name="圖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05" y="2265893"/>
            <a:ext cx="4730105" cy="1590924"/>
          </a:xfrm>
          <a:prstGeom prst="rect">
            <a:avLst/>
          </a:prstGeom>
        </p:spPr>
      </p:pic>
      <p:sp>
        <p:nvSpPr>
          <p:cNvPr id="4" name="文字方塊 3"/>
          <p:cNvSpPr txBox="1"/>
          <p:nvPr/>
        </p:nvSpPr>
        <p:spPr>
          <a:xfrm>
            <a:off x="7491945" y="1443841"/>
            <a:ext cx="3304110" cy="3970318"/>
          </a:xfrm>
          <a:prstGeom prst="rect">
            <a:avLst/>
          </a:prstGeom>
          <a:noFill/>
        </p:spPr>
        <p:txBody>
          <a:bodyPr wrap="none" rtlCol="0">
            <a:spAutoFit/>
          </a:bodyPr>
          <a:lstStyle/>
          <a:p>
            <a:pPr algn="ctr"/>
            <a:r>
              <a:rPr lang="en-US" altLang="ko-KR"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107207</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組</a:t>
            </a: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指導老師</a:t>
            </a:r>
            <a:r>
              <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葉明貴</a:t>
            </a: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r>
              <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24</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張瑜倢</a:t>
            </a: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r>
              <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06</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錢佩青</a:t>
            </a: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r>
              <a:rPr lang="en-US" altLang="ko-KR"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14</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張榕真</a:t>
            </a:r>
            <a:endParaRPr lang="en-US" altLang="zh-TW"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r>
              <a:rPr lang="en-US" altLang="ko-KR"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20</a:t>
            </a:r>
            <a:r>
              <a:rPr lang="zh-TW"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林廷儫</a:t>
            </a:r>
            <a:endParaRPr lang="ko-KR" altLang="en-US" sz="3200"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a:p>
            <a:pPr algn="ctr"/>
            <a:endParaRPr lang="zh-TW" altLang="en-US" sz="2800" dirty="0"/>
          </a:p>
        </p:txBody>
      </p:sp>
    </p:spTree>
    <p:extLst>
      <p:ext uri="{BB962C8B-B14F-4D97-AF65-F5344CB8AC3E}">
        <p14:creationId xmlns:p14="http://schemas.microsoft.com/office/powerpoint/2010/main" val="2365019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橢圓 1"/>
          <p:cNvSpPr/>
          <p:nvPr/>
        </p:nvSpPr>
        <p:spPr>
          <a:xfrm>
            <a:off x="5131961" y="1454731"/>
            <a:ext cx="2237001" cy="2237001"/>
          </a:xfrm>
          <a:prstGeom prst="ellips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40"/>
          <p:cNvSpPr/>
          <p:nvPr/>
        </p:nvSpPr>
        <p:spPr>
          <a:xfrm>
            <a:off x="7385066" y="1454731"/>
            <a:ext cx="2237001" cy="2237001"/>
          </a:xfrm>
          <a:prstGeom prst="ellipse">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7368962" y="3691732"/>
            <a:ext cx="2237001" cy="2237001"/>
          </a:xfrm>
          <a:prstGeom prst="ellipse">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p:cNvSpPr/>
          <p:nvPr/>
        </p:nvSpPr>
        <p:spPr>
          <a:xfrm>
            <a:off x="5131961" y="3691732"/>
            <a:ext cx="2237001" cy="2237001"/>
          </a:xfrm>
          <a:prstGeom prst="ellipse">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직사각형 25"/>
          <p:cNvSpPr/>
          <p:nvPr/>
        </p:nvSpPr>
        <p:spPr>
          <a:xfrm>
            <a:off x="7590472" y="-1"/>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40425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chemeClr val="bg1">
              <a:lumMod val="75000"/>
            </a:schemeClr>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chemeClr val="bg1">
                      <a:lumMod val="65000"/>
                    </a:schemeClr>
                  </a:solidFill>
                  <a:latin typeface="야놀자 야체 B" panose="02020603020101020101" pitchFamily="18" charset="-127"/>
                  <a:ea typeface="야놀자 야체 B" panose="02020603020101020101" pitchFamily="18" charset="-127"/>
                </a:rPr>
                <a:t>2</a:t>
              </a:r>
              <a:endParaRPr lang="ko-KR" altLang="en-US" sz="20000" dirty="0">
                <a:solidFill>
                  <a:schemeClr val="bg1">
                    <a:lumMod val="65000"/>
                  </a:schemeClr>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rPr>
                <a:t>系統特色</a:t>
              </a:r>
              <a:endParaRPr lang="en-US" altLang="ko-KR" sz="12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grpSp>
      <p:pic>
        <p:nvPicPr>
          <p:cNvPr id="16" name="圖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49" y="2156141"/>
            <a:ext cx="1951644" cy="656416"/>
          </a:xfrm>
          <a:prstGeom prst="rect">
            <a:avLst/>
          </a:prstGeom>
        </p:spPr>
      </p:pic>
      <p:cxnSp>
        <p:nvCxnSpPr>
          <p:cNvPr id="25" name="Straight Connector 54"/>
          <p:cNvCxnSpPr/>
          <p:nvPr/>
        </p:nvCxnSpPr>
        <p:spPr>
          <a:xfrm>
            <a:off x="4508500" y="4727575"/>
            <a:ext cx="601663" cy="0"/>
          </a:xfrm>
          <a:prstGeom prst="line">
            <a:avLst/>
          </a:prstGeom>
          <a:ln w="57150">
            <a:solidFill>
              <a:schemeClr val="tx1">
                <a:lumMod val="95000"/>
                <a:lumOff val="5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55"/>
          <p:cNvCxnSpPr/>
          <p:nvPr/>
        </p:nvCxnSpPr>
        <p:spPr>
          <a:xfrm flipV="1">
            <a:off x="9353550" y="1968500"/>
            <a:ext cx="1060450" cy="0"/>
          </a:xfrm>
          <a:prstGeom prst="line">
            <a:avLst/>
          </a:prstGeom>
          <a:ln w="57150">
            <a:solidFill>
              <a:schemeClr val="tx1">
                <a:lumMod val="95000"/>
                <a:lumOff val="5000"/>
              </a:schemeClr>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68"/>
          <p:cNvCxnSpPr/>
          <p:nvPr/>
        </p:nvCxnSpPr>
        <p:spPr>
          <a:xfrm flipH="1" flipV="1">
            <a:off x="9386888" y="4730750"/>
            <a:ext cx="588962" cy="0"/>
          </a:xfrm>
          <a:prstGeom prst="line">
            <a:avLst/>
          </a:prstGeom>
          <a:ln w="57150">
            <a:solidFill>
              <a:schemeClr val="tx1">
                <a:lumMod val="95000"/>
                <a:lumOff val="5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69"/>
          <p:cNvCxnSpPr/>
          <p:nvPr/>
        </p:nvCxnSpPr>
        <p:spPr>
          <a:xfrm flipH="1" flipV="1">
            <a:off x="4508500" y="1981200"/>
            <a:ext cx="661988" cy="0"/>
          </a:xfrm>
          <a:prstGeom prst="line">
            <a:avLst/>
          </a:prstGeom>
          <a:ln w="57150">
            <a:solidFill>
              <a:schemeClr val="tx1">
                <a:lumMod val="95000"/>
                <a:lumOff val="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9" name="Subtitle 2"/>
          <p:cNvSpPr txBox="1">
            <a:spLocks/>
          </p:cNvSpPr>
          <p:nvPr/>
        </p:nvSpPr>
        <p:spPr bwMode="auto">
          <a:xfrm>
            <a:off x="3220415" y="4149724"/>
            <a:ext cx="1937117" cy="1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1087438" indent="-228600" defTabSz="108743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2174875" indent="-228600" defTabSz="108743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3262313"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4349750"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48069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52641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57213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61785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透過聲波</a:t>
            </a:r>
          </a:p>
          <a:p>
            <a:pP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自動傳輸</a:t>
            </a:r>
          </a:p>
        </p:txBody>
      </p:sp>
      <p:sp>
        <p:nvSpPr>
          <p:cNvPr id="30" name="Subtitle 2"/>
          <p:cNvSpPr txBox="1">
            <a:spLocks/>
          </p:cNvSpPr>
          <p:nvPr/>
        </p:nvSpPr>
        <p:spPr bwMode="auto">
          <a:xfrm>
            <a:off x="9991604" y="4149725"/>
            <a:ext cx="1935946" cy="1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1087438" indent="-228600" defTabSz="108743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2174875" indent="-228600" defTabSz="108743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3262313"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4349750"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48069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52641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57213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61785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結合</a:t>
            </a:r>
            <a:r>
              <a:rPr lang="en-US" altLang="zh-TW"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AR</a:t>
            </a: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技術</a:t>
            </a:r>
          </a:p>
          <a:p>
            <a:pP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增加趣味</a:t>
            </a:r>
          </a:p>
        </p:txBody>
      </p:sp>
      <p:sp>
        <p:nvSpPr>
          <p:cNvPr id="31" name="Subtitle 2"/>
          <p:cNvSpPr txBox="1">
            <a:spLocks/>
          </p:cNvSpPr>
          <p:nvPr/>
        </p:nvSpPr>
        <p:spPr bwMode="auto">
          <a:xfrm>
            <a:off x="3055440" y="1463580"/>
            <a:ext cx="1935945" cy="1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1087438" indent="-228600" defTabSz="108743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2174875" indent="-228600" defTabSz="108743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3262313"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4349750"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48069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52641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57213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61785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ct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rPr>
              <a:t>電子名片</a:t>
            </a:r>
            <a:endParaRPr lang="en-US" altLang="zh-TW"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endParaRPr>
          </a:p>
          <a:p>
            <a:pPr algn="ct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rPr>
              <a:t>更方便</a:t>
            </a:r>
            <a:endParaRPr lang="en-US" altLang="zh-TW"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32" name="Subtitle 2"/>
          <p:cNvSpPr txBox="1">
            <a:spLocks/>
          </p:cNvSpPr>
          <p:nvPr/>
        </p:nvSpPr>
        <p:spPr bwMode="auto">
          <a:xfrm>
            <a:off x="9991604" y="1503535"/>
            <a:ext cx="1935946" cy="107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745" tIns="54373" rIns="108745" bIns="54373">
            <a:spAutoFit/>
          </a:bodyPr>
          <a:lstStyle>
            <a:lvl1pPr defTabSz="1087438">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1087438" indent="-228600" defTabSz="1087438">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2174875" indent="-228600" defTabSz="1087438">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3262313"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4349750" indent="-228600" defTabSz="1087438">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48069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52641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57213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6178550" indent="-228600" defTabSz="1087438"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algn="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名片資料</a:t>
            </a:r>
          </a:p>
          <a:p>
            <a:pPr algn="r" eaLnBrk="1" hangingPunct="1">
              <a:lnSpc>
                <a:spcPct val="120000"/>
              </a:lnSpc>
              <a:spcBef>
                <a:spcPct val="20000"/>
              </a:spcBef>
              <a:buFont typeface="Arial" panose="020B0604020202020204" pitchFamily="34" charset="0"/>
              <a:buNone/>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sym typeface="时尚中黑简体" panose="02020500000000000000" charset="-122"/>
              </a:rPr>
              <a:t>即時更新</a:t>
            </a:r>
          </a:p>
        </p:txBody>
      </p:sp>
      <p:pic>
        <p:nvPicPr>
          <p:cNvPr id="33" name="圖片 3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5954" y="1692986"/>
            <a:ext cx="939919" cy="1685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圖片 33"/>
          <p:cNvPicPr>
            <a:picLocks noChangeAspect="1"/>
          </p:cNvPicPr>
          <p:nvPr/>
        </p:nvPicPr>
        <p:blipFill>
          <a:blip r:embed="rId5" cstate="print">
            <a:extLst>
              <a:ext uri="{28A0092B-C50C-407E-A947-70E740481C1C}">
                <a14:useLocalDpi xmlns:a14="http://schemas.microsoft.com/office/drawing/2010/main" val="0"/>
              </a:ext>
            </a:extLst>
          </a:blip>
          <a:srcRect l="17633" t="38863" r="8865" b="18143"/>
          <a:stretch>
            <a:fillRect/>
          </a:stretch>
        </p:blipFill>
        <p:spPr bwMode="auto">
          <a:xfrm>
            <a:off x="5913117" y="2374023"/>
            <a:ext cx="668352" cy="390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圖片 34"/>
          <p:cNvPicPr>
            <a:picLocks noChangeAspect="1"/>
          </p:cNvPicPr>
          <p:nvPr/>
        </p:nvPicPr>
        <p:blipFill>
          <a:blip r:embed="rId6">
            <a:extLst>
              <a:ext uri="{28A0092B-C50C-407E-A947-70E740481C1C}">
                <a14:useLocalDpi xmlns:a14="http://schemas.microsoft.com/office/drawing/2010/main" val="0"/>
              </a:ext>
            </a:extLst>
          </a:blip>
          <a:srcRect l="17633" t="38863" r="8865" b="18143"/>
          <a:stretch>
            <a:fillRect/>
          </a:stretch>
        </p:blipFill>
        <p:spPr bwMode="auto">
          <a:xfrm>
            <a:off x="7655719" y="2013348"/>
            <a:ext cx="1795462"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圖片 35"/>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4087" y="2533651"/>
            <a:ext cx="844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圖片 3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302250" y="3870325"/>
            <a:ext cx="191928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圖片 37"/>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09060" y="3957637"/>
            <a:ext cx="989012"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ç¸éåç"/>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09060" y="4149725"/>
            <a:ext cx="992187"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圖片 39"/>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13662" y="1780275"/>
            <a:ext cx="1585913"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030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right)">
                                      <p:cBhvr>
                                        <p:cTn id="14" dur="500"/>
                                        <p:tgtEl>
                                          <p:spTgt spid="28"/>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mph" presetSubtype="0" fill="hold" nodeType="clickEffect">
                                  <p:stCondLst>
                                    <p:cond delay="0"/>
                                  </p:stCondLst>
                                  <p:childTnLst>
                                    <p:animRot by="21600000">
                                      <p:cBhvr>
                                        <p:cTn id="30" dur="2000" fill="hold"/>
                                        <p:tgtEl>
                                          <p:spTgt spid="36"/>
                                        </p:tgtEl>
                                        <p:attrNameLst>
                                          <p:attrName>r</p:attrName>
                                        </p:attrNameLst>
                                      </p:cBhvr>
                                    </p:animRot>
                                  </p:childTnLst>
                                </p:cTn>
                              </p:par>
                              <p:par>
                                <p:cTn id="31" presetID="22" presetClass="entr" presetSubtype="8"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wipe(right)">
                                      <p:cBhvr>
                                        <p:cTn id="50" dur="500"/>
                                        <p:tgtEl>
                                          <p:spTgt spid="2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par>
                          <p:cTn id="63" fill="hold">
                            <p:stCondLst>
                              <p:cond delay="500"/>
                            </p:stCondLst>
                            <p:childTnLst>
                              <p:par>
                                <p:cTn id="64" presetID="22" presetClass="entr" presetSubtype="8" fill="hold"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par>
                          <p:cTn id="67" fill="hold">
                            <p:stCondLst>
                              <p:cond delay="1000"/>
                            </p:stCondLst>
                            <p:childTnLst>
                              <p:par>
                                <p:cTn id="68" presetID="10" presetClass="entr" presetSubtype="0" fill="hold" grpId="0" nodeType="after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257"/>
        </a:solidFill>
        <a:effectLst/>
      </p:bgPr>
    </p:bg>
    <p:spTree>
      <p:nvGrpSpPr>
        <p:cNvPr id="1" name=""/>
        <p:cNvGrpSpPr/>
        <p:nvPr/>
      </p:nvGrpSpPr>
      <p:grpSpPr>
        <a:xfrm>
          <a:off x="0" y="0"/>
          <a:ext cx="0" cy="0"/>
          <a:chOff x="0" y="0"/>
          <a:chExt cx="0" cy="0"/>
        </a:xfrm>
      </p:grpSpPr>
      <p:sp>
        <p:nvSpPr>
          <p:cNvPr id="14" name="직사각형 2"/>
          <p:cNvSpPr/>
          <p:nvPr/>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 name="矩形 3"/>
          <p:cNvSpPr/>
          <p:nvPr/>
        </p:nvSpPr>
        <p:spPr>
          <a:xfrm>
            <a:off x="509047" y="386499"/>
            <a:ext cx="11199043" cy="6080289"/>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
        <p:nvSpPr>
          <p:cNvPr id="10" name="文本框 18"/>
          <p:cNvSpPr txBox="1">
            <a:spLocks noChangeArrowheads="1"/>
          </p:cNvSpPr>
          <p:nvPr/>
        </p:nvSpPr>
        <p:spPr bwMode="auto">
          <a:xfrm>
            <a:off x="4646613" y="3668870"/>
            <a:ext cx="2923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TW"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10636020 </a:t>
            </a:r>
            <a:r>
              <a:rPr kumimoji="0" lang="zh-TW" altLang="en-US"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林廷儫</a:t>
            </a:r>
            <a:endParaRPr kumimoji="0" lang="en-US" altLang="zh-TW"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11" name="文本框 18"/>
          <p:cNvSpPr txBox="1">
            <a:spLocks noChangeArrowheads="1"/>
          </p:cNvSpPr>
          <p:nvPr/>
        </p:nvSpPr>
        <p:spPr bwMode="auto">
          <a:xfrm>
            <a:off x="3228552" y="2082042"/>
            <a:ext cx="576003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lvl="0" latinLnBrk="0">
              <a:lnSpc>
                <a:spcPct val="100000"/>
              </a:lnSpc>
              <a:spcBef>
                <a:spcPct val="0"/>
              </a:spcBef>
              <a:buNone/>
            </a:pPr>
            <a:r>
              <a:rPr kumimoji="1" lang="en-US" altLang="zh-CN" sz="7200" b="0" i="0" u="none" strike="noStrike" kern="0" cap="none" spc="0" normalizeH="0" baseline="0" noProof="0" dirty="0">
                <a:ln>
                  <a:noFill/>
                </a:ln>
                <a:solidFill>
                  <a:schemeClr val="bg1"/>
                </a:solidFill>
                <a:effectLst/>
                <a:uLnTx/>
                <a:uFillTx/>
                <a:latin typeface="文泉驛等寬微米黑" panose="020B0606030804020204" pitchFamily="34" charset="-120"/>
                <a:ea typeface="文泉驛等寬微米黑" panose="020B0606030804020204" pitchFamily="34" charset="-120"/>
              </a:rPr>
              <a:t>03</a:t>
            </a:r>
            <a:r>
              <a:rPr kumimoji="1" lang="en-US" altLang="zh-CN" sz="7200" b="0" i="0" u="none" strike="noStrike" kern="0" cap="none" spc="0" normalizeH="0" noProof="0" dirty="0">
                <a:ln>
                  <a:noFill/>
                </a:ln>
                <a:solidFill>
                  <a:schemeClr val="bg1"/>
                </a:solidFill>
                <a:effectLst/>
                <a:uLnTx/>
                <a:uFillTx/>
                <a:latin typeface="文泉驛等寬微米黑" panose="020B0606030804020204" pitchFamily="34" charset="-120"/>
                <a:ea typeface="文泉驛等寬微米黑" panose="020B0606030804020204" pitchFamily="34" charset="-120"/>
              </a:rPr>
              <a:t> </a:t>
            </a:r>
            <a:r>
              <a:rPr kumimoji="1" lang="zh-TW" altLang="en-US" sz="7200" kern="0" dirty="0">
                <a:solidFill>
                  <a:schemeClr val="bg1"/>
                </a:solidFill>
                <a:latin typeface="文泉驛等寬微米黑" panose="020B0606030804020204" pitchFamily="34" charset="-120"/>
                <a:ea typeface="文泉驛等寬微米黑" panose="020B0606030804020204" pitchFamily="34" charset="-120"/>
              </a:rPr>
              <a:t>系統架構</a:t>
            </a:r>
          </a:p>
        </p:txBody>
      </p:sp>
    </p:spTree>
    <p:extLst>
      <p:ext uri="{BB962C8B-B14F-4D97-AF65-F5344CB8AC3E}">
        <p14:creationId xmlns:p14="http://schemas.microsoft.com/office/powerpoint/2010/main" val="26583612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40425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chemeClr val="bg1">
              <a:lumMod val="75000"/>
            </a:schemeClr>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chemeClr val="bg1">
                      <a:lumMod val="65000"/>
                    </a:schemeClr>
                  </a:solidFill>
                  <a:latin typeface="야놀자 야체 B" panose="02020603020101020101" pitchFamily="18" charset="-127"/>
                  <a:ea typeface="야놀자 야체 B" panose="02020603020101020101" pitchFamily="18" charset="-127"/>
                </a:rPr>
                <a:t>3</a:t>
              </a:r>
              <a:endParaRPr lang="ko-KR" altLang="en-US" sz="20000" dirty="0">
                <a:solidFill>
                  <a:schemeClr val="bg1">
                    <a:lumMod val="65000"/>
                  </a:schemeClr>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rPr>
                <a:t>系統架構</a:t>
              </a:r>
              <a:endParaRPr lang="en-US" altLang="ko-KR" sz="1200" dirty="0">
                <a:solidFill>
                  <a:srgbClr val="404257"/>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grpSp>
      <p:pic>
        <p:nvPicPr>
          <p:cNvPr id="16" name="圖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649" y="2156141"/>
            <a:ext cx="1951644" cy="656416"/>
          </a:xfrm>
          <a:prstGeom prst="rect">
            <a:avLst/>
          </a:prstGeom>
        </p:spPr>
      </p:pic>
      <p:pic>
        <p:nvPicPr>
          <p:cNvPr id="44" name="圖片 23"/>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204209" y="4142561"/>
            <a:ext cx="982778" cy="1763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橢圓形圖說文字 44"/>
          <p:cNvSpPr/>
          <p:nvPr/>
        </p:nvSpPr>
        <p:spPr>
          <a:xfrm>
            <a:off x="5431105" y="1168400"/>
            <a:ext cx="2287356" cy="1476733"/>
          </a:xfrm>
          <a:prstGeom prst="wedgeEllipseCallout">
            <a:avLst>
              <a:gd name="adj1" fmla="val -67958"/>
              <a:gd name="adj2" fmla="val 34568"/>
            </a:avLst>
          </a:prstGeom>
          <a:solidFill>
            <a:schemeClr val="accent2">
              <a:lumMod val="60000"/>
              <a:lumOff val="40000"/>
            </a:schemeClr>
          </a:solidFill>
          <a:ln w="38100"/>
        </p:spPr>
        <p:style>
          <a:lnRef idx="2">
            <a:schemeClr val="dk1">
              <a:shade val="50000"/>
            </a:schemeClr>
          </a:lnRef>
          <a:fillRef idx="1">
            <a:schemeClr val="dk1"/>
          </a:fillRef>
          <a:effectRef idx="0">
            <a:schemeClr val="dk1"/>
          </a:effectRef>
          <a:fontRef idx="minor">
            <a:schemeClr val="lt1"/>
          </a:fontRef>
        </p:style>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0" lang="zh-TW" altLang="en-US" b="0" i="0" u="none" strike="noStrike" kern="0" cap="none" spc="0" normalizeH="0" baseline="0" noProof="0" dirty="0">
                <a:ln>
                  <a:noFill/>
                </a:ln>
                <a:solidFill>
                  <a:srgbClr val="FFFFFF"/>
                </a:solidFill>
                <a:effectLst/>
                <a:uLnTx/>
                <a:uFillTx/>
                <a:latin typeface="Microsoft YaHei Light" panose="020B0502040204020203" pitchFamily="34" charset="-122"/>
                <a:ea typeface="Microsoft YaHei Light" panose="020B0502040204020203" pitchFamily="34" charset="-122"/>
              </a:rPr>
              <a:t>你好我是林廷儫</a:t>
            </a:r>
          </a:p>
        </p:txBody>
      </p:sp>
      <p:cxnSp>
        <p:nvCxnSpPr>
          <p:cNvPr id="46" name="直線接點 45"/>
          <p:cNvCxnSpPr/>
          <p:nvPr/>
        </p:nvCxnSpPr>
        <p:spPr>
          <a:xfrm flipH="1">
            <a:off x="5662612" y="2886531"/>
            <a:ext cx="1" cy="783884"/>
          </a:xfrm>
          <a:prstGeom prst="line">
            <a:avLst/>
          </a:prstGeom>
          <a:ln w="38100"/>
        </p:spPr>
        <p:style>
          <a:lnRef idx="3">
            <a:schemeClr val="dk1"/>
          </a:lnRef>
          <a:fillRef idx="0">
            <a:schemeClr val="dk1"/>
          </a:fillRef>
          <a:effectRef idx="2">
            <a:schemeClr val="dk1"/>
          </a:effectRef>
          <a:fontRef idx="minor">
            <a:schemeClr val="tx1"/>
          </a:fontRef>
        </p:style>
      </p:cxnSp>
      <p:sp>
        <p:nvSpPr>
          <p:cNvPr id="47" name="文字方塊 46"/>
          <p:cNvSpPr txBox="1">
            <a:spLocks noChangeArrowheads="1"/>
          </p:cNvSpPr>
          <p:nvPr/>
        </p:nvSpPr>
        <p:spPr bwMode="auto">
          <a:xfrm>
            <a:off x="6052424" y="3028141"/>
            <a:ext cx="1502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zh-TW" altLang="en-US" sz="2400" b="0" i="0" u="none" strike="noStrike" kern="0" cap="none" spc="0" normalizeH="0" baseline="0" noProof="0">
                <a:ln>
                  <a:noFill/>
                </a:ln>
                <a:solidFill>
                  <a:srgbClr val="404040"/>
                </a:solidFill>
                <a:effectLst/>
                <a:uLnTx/>
                <a:uFillTx/>
                <a:latin typeface="文泉驛等寬微米黑" panose="020B0606030804020204" pitchFamily="34" charset="-120"/>
                <a:ea typeface="文泉驛等寬微米黑" panose="020B0606030804020204" pitchFamily="34" charset="-120"/>
              </a:rPr>
              <a:t>語音辨識</a:t>
            </a:r>
          </a:p>
        </p:txBody>
      </p:sp>
      <p:grpSp>
        <p:nvGrpSpPr>
          <p:cNvPr id="48" name="群組 47"/>
          <p:cNvGrpSpPr>
            <a:grpSpLocks/>
          </p:cNvGrpSpPr>
          <p:nvPr/>
        </p:nvGrpSpPr>
        <p:grpSpPr bwMode="auto">
          <a:xfrm>
            <a:off x="6332973" y="4295454"/>
            <a:ext cx="2626877" cy="1373623"/>
            <a:chOff x="5930657" y="3988286"/>
            <a:chExt cx="2944905" cy="1540142"/>
          </a:xfrm>
        </p:grpSpPr>
        <p:pic>
          <p:nvPicPr>
            <p:cNvPr id="49" name="圖片 1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0657" y="3988286"/>
              <a:ext cx="1540142" cy="154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圖片 16"/>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5420" y="3988286"/>
              <a:ext cx="1540142" cy="1540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1" name="直線單箭頭接點 50"/>
          <p:cNvCxnSpPr/>
          <p:nvPr/>
        </p:nvCxnSpPr>
        <p:spPr>
          <a:xfrm flipH="1">
            <a:off x="9794449" y="3338948"/>
            <a:ext cx="599017" cy="57286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圖片 2"/>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8603" y="1689639"/>
            <a:ext cx="1628522" cy="162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圖片 17"/>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223797">
            <a:off x="4777064" y="4027846"/>
            <a:ext cx="982778" cy="176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圖片 53"/>
          <p:cNvPicPr>
            <a:picLocks noChangeAspect="1"/>
          </p:cNvPicPr>
          <p:nvPr/>
        </p:nvPicPr>
        <p:blipFill>
          <a:blip r:embed="rId7" cstate="print">
            <a:extLst>
              <a:ext uri="{28A0092B-C50C-407E-A947-70E740481C1C}">
                <a14:useLocalDpi xmlns:a14="http://schemas.microsoft.com/office/drawing/2010/main" val="0"/>
              </a:ext>
            </a:extLst>
          </a:blip>
          <a:srcRect l="17633" t="38863" r="8865" b="18143"/>
          <a:stretch>
            <a:fillRect/>
          </a:stretch>
        </p:blipFill>
        <p:spPr bwMode="auto">
          <a:xfrm rot="1223797">
            <a:off x="4898435" y="4597989"/>
            <a:ext cx="856745" cy="499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圖片 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53236" y="1599997"/>
            <a:ext cx="1438764" cy="1440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直線單箭頭接點 55"/>
          <p:cNvCxnSpPr/>
          <p:nvPr/>
        </p:nvCxnSpPr>
        <p:spPr>
          <a:xfrm flipV="1">
            <a:off x="9891236" y="2856229"/>
            <a:ext cx="563407" cy="54067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46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up)">
                                      <p:cBhvr>
                                        <p:cTn id="11" dur="500"/>
                                        <p:tgtEl>
                                          <p:spTgt spid="46"/>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wipe(up)">
                                      <p:cBhvr>
                                        <p:cTn id="14" dur="500"/>
                                        <p:tgtEl>
                                          <p:spTgt spid="4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left)">
                                      <p:cBhvr>
                                        <p:cTn id="23" dur="500"/>
                                        <p:tgtEl>
                                          <p:spTgt spid="48"/>
                                        </p:tgtEl>
                                      </p:cBhvr>
                                    </p:animEffect>
                                  </p:childTnLst>
                                </p:cTn>
                              </p:par>
                            </p:childTnLst>
                          </p:cTn>
                        </p:par>
                        <p:par>
                          <p:cTn id="24" fill="hold">
                            <p:stCondLst>
                              <p:cond delay="1000"/>
                            </p:stCondLst>
                            <p:childTnLst>
                              <p:par>
                                <p:cTn id="25" presetID="42" presetClass="path" presetSubtype="0" accel="50000" decel="50000" fill="hold" nodeType="afterEffect">
                                  <p:stCondLst>
                                    <p:cond delay="0"/>
                                  </p:stCondLst>
                                  <p:childTnLst>
                                    <p:animMotion origin="layout" path="M 1.04167E-6 -2.96296E-6 L 0.36276 0.00648 " pathEditMode="relative" rAng="0" ptsTypes="AA">
                                      <p:cBhvr>
                                        <p:cTn id="26" dur="2500" fill="hold"/>
                                        <p:tgtEl>
                                          <p:spTgt spid="54"/>
                                        </p:tgtEl>
                                        <p:attrNameLst>
                                          <p:attrName>ppt_x</p:attrName>
                                          <p:attrName>ppt_y</p:attrName>
                                        </p:attrNameLst>
                                      </p:cBhvr>
                                      <p:rCtr x="18138" y="324"/>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250"/>
                                        <p:tgtEl>
                                          <p:spTgt spid="51"/>
                                        </p:tgtEl>
                                      </p:cBhvr>
                                    </p:animEffect>
                                  </p:childTnLst>
                                </p:cTn>
                              </p:par>
                            </p:childTnLst>
                          </p:cTn>
                        </p:par>
                        <p:par>
                          <p:cTn id="32" fill="hold">
                            <p:stCondLst>
                              <p:cond delay="250"/>
                            </p:stCondLst>
                            <p:childTnLst>
                              <p:par>
                                <p:cTn id="33" presetID="22" presetClass="entr" presetSubtype="4" fill="hold" nodeType="afterEffect">
                                  <p:stCondLst>
                                    <p:cond delay="0"/>
                                  </p:stCondLst>
                                  <p:childTnLst>
                                    <p:set>
                                      <p:cBhvr>
                                        <p:cTn id="34" dur="1" fill="hold">
                                          <p:stCondLst>
                                            <p:cond delay="0"/>
                                          </p:stCondLst>
                                        </p:cTn>
                                        <p:tgtEl>
                                          <p:spTgt spid="56"/>
                                        </p:tgtEl>
                                        <p:attrNameLst>
                                          <p:attrName>style.visibility</p:attrName>
                                        </p:attrNameLst>
                                      </p:cBhvr>
                                      <p:to>
                                        <p:strVal val="visible"/>
                                      </p:to>
                                    </p:set>
                                    <p:animEffect transition="in" filter="wipe(down)">
                                      <p:cBhvr>
                                        <p:cTn id="35" dur="25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6699"/>
        </a:solidFill>
        <a:effectLst/>
      </p:bgPr>
    </p:bg>
    <p:spTree>
      <p:nvGrpSpPr>
        <p:cNvPr id="1" name=""/>
        <p:cNvGrpSpPr/>
        <p:nvPr/>
      </p:nvGrpSpPr>
      <p:grpSpPr>
        <a:xfrm>
          <a:off x="0" y="0"/>
          <a:ext cx="0" cy="0"/>
          <a:chOff x="0" y="0"/>
          <a:chExt cx="0" cy="0"/>
        </a:xfrm>
      </p:grpSpPr>
      <p:sp>
        <p:nvSpPr>
          <p:cNvPr id="14" name="직사각형 2"/>
          <p:cNvSpPr/>
          <p:nvPr/>
        </p:nvSpPr>
        <p:spPr>
          <a:xfrm>
            <a:off x="6096000" y="0"/>
            <a:ext cx="6096000" cy="6858000"/>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 name="矩形 3"/>
          <p:cNvSpPr/>
          <p:nvPr/>
        </p:nvSpPr>
        <p:spPr>
          <a:xfrm>
            <a:off x="509047" y="386499"/>
            <a:ext cx="11199043" cy="6080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
        <p:nvSpPr>
          <p:cNvPr id="10" name="文本框 18"/>
          <p:cNvSpPr txBox="1">
            <a:spLocks noChangeArrowheads="1"/>
          </p:cNvSpPr>
          <p:nvPr/>
        </p:nvSpPr>
        <p:spPr bwMode="auto">
          <a:xfrm>
            <a:off x="4833744" y="3673583"/>
            <a:ext cx="2923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TW"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10636024</a:t>
            </a:r>
            <a:r>
              <a:rPr kumimoji="0" lang="zh-TW" altLang="en-US"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張瑜倢</a:t>
            </a:r>
            <a:endParaRPr kumimoji="0" lang="en-US" altLang="zh-TW"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11" name="文本框 18"/>
          <p:cNvSpPr txBox="1">
            <a:spLocks noChangeArrowheads="1"/>
          </p:cNvSpPr>
          <p:nvPr/>
        </p:nvSpPr>
        <p:spPr bwMode="auto">
          <a:xfrm>
            <a:off x="1894534" y="2129918"/>
            <a:ext cx="84280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CN" sz="7200" b="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rPr>
              <a:t>04 </a:t>
            </a:r>
            <a:r>
              <a:rPr kumimoji="0" lang="zh-TW" altLang="en-US" sz="7200" b="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rPr>
              <a:t>系統</a:t>
            </a:r>
            <a:r>
              <a:rPr lang="zh-TW" altLang="en-US" sz="7200" kern="0" dirty="0">
                <a:solidFill>
                  <a:srgbClr val="404257"/>
                </a:solidFill>
                <a:latin typeface="文泉驛等寬微米黑" panose="020B0606030804020204" pitchFamily="34" charset="-120"/>
                <a:ea typeface="文泉驛等寬微米黑" panose="020B0606030804020204" pitchFamily="34" charset="-120"/>
              </a:rPr>
              <a:t>功能介紹</a:t>
            </a:r>
            <a:endParaRPr kumimoji="0" lang="en-US" altLang="zh-TW" sz="7200" b="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endParaRPr>
          </a:p>
        </p:txBody>
      </p:sp>
    </p:spTree>
    <p:extLst>
      <p:ext uri="{BB962C8B-B14F-4D97-AF65-F5344CB8AC3E}">
        <p14:creationId xmlns:p14="http://schemas.microsoft.com/office/powerpoint/2010/main" val="5380591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grpSp>
        <p:nvGrpSpPr>
          <p:cNvPr id="3" name="群組 2"/>
          <p:cNvGrpSpPr/>
          <p:nvPr/>
        </p:nvGrpSpPr>
        <p:grpSpPr>
          <a:xfrm>
            <a:off x="8045644" y="2420794"/>
            <a:ext cx="3614254" cy="2129096"/>
            <a:chOff x="8045644" y="2420794"/>
            <a:chExt cx="3614254" cy="2129096"/>
          </a:xfrm>
        </p:grpSpPr>
        <p:sp>
          <p:nvSpPr>
            <p:cNvPr id="10" name="직사각형 72"/>
            <p:cNvSpPr/>
            <p:nvPr/>
          </p:nvSpPr>
          <p:spPr>
            <a:xfrm>
              <a:off x="8045644" y="2420794"/>
              <a:ext cx="3614254" cy="21290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70"/>
            <p:cNvSpPr/>
            <p:nvPr/>
          </p:nvSpPr>
          <p:spPr>
            <a:xfrm>
              <a:off x="8454591" y="3673235"/>
              <a:ext cx="2796361" cy="628179"/>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Microsoft YaHei Light" panose="020B0502040204020203" pitchFamily="34" charset="-122"/>
                  <a:ea typeface="Microsoft YaHei Light" panose="020B0502040204020203" pitchFamily="34" charset="-122"/>
                </a:rPr>
                <a:t>使用上更便利</a:t>
              </a:r>
              <a:endParaRPr lang="ko-KR" altLang="en-US" sz="2000" dirty="0">
                <a:solidFill>
                  <a:schemeClr val="bg1"/>
                </a:solidFill>
                <a:latin typeface="Microsoft YaHei Light" panose="020B0502040204020203" pitchFamily="34" charset="-122"/>
                <a:ea typeface="Microsoft YaHei Light" panose="020B0502040204020203" pitchFamily="34" charset="-122"/>
              </a:endParaRPr>
            </a:p>
          </p:txBody>
        </p:sp>
      </p:grpSp>
      <p:sp>
        <p:nvSpPr>
          <p:cNvPr id="38" name="직사각형 71"/>
          <p:cNvSpPr/>
          <p:nvPr/>
        </p:nvSpPr>
        <p:spPr>
          <a:xfrm>
            <a:off x="7590472" y="2304309"/>
            <a:ext cx="4561464" cy="1127553"/>
          </a:xfrm>
          <a:prstGeom prst="rect">
            <a:avLst/>
          </a:prstGeom>
        </p:spPr>
        <p:txBody>
          <a:bodyPr wrap="square">
            <a:spAutoFit/>
          </a:bodyPr>
          <a:lstStyle/>
          <a:p>
            <a:pPr lvl="0" algn="ctr">
              <a:lnSpc>
                <a:spcPct val="200000"/>
              </a:lnSpc>
            </a:pPr>
            <a:r>
              <a:rPr lang="ko-KR" altLang="en-US" sz="4000" dirty="0">
                <a:solidFill>
                  <a:prstClr val="black">
                    <a:lumMod val="65000"/>
                    <a:lumOff val="35000"/>
                  </a:prstClr>
                </a:solidFill>
                <a:latin typeface="맑은 고딕" panose="020B0503020000020004" pitchFamily="50" charset="-127"/>
              </a:rPr>
              <a:t>附加功能</a:t>
            </a:r>
            <a:endParaRPr lang="ko-KR" altLang="en-US" sz="2400" dirty="0">
              <a:solidFill>
                <a:schemeClr val="bg1">
                  <a:lumMod val="75000"/>
                </a:schemeClr>
              </a:solidFill>
              <a:latin typeface="맑은 고딕" panose="020B0503020000020004" pitchFamily="50" charset="-127"/>
            </a:endParaRPr>
          </a:p>
        </p:txBody>
      </p:sp>
      <p:grpSp>
        <p:nvGrpSpPr>
          <p:cNvPr id="4" name="群組 3"/>
          <p:cNvGrpSpPr/>
          <p:nvPr/>
        </p:nvGrpSpPr>
        <p:grpSpPr>
          <a:xfrm>
            <a:off x="3029008" y="2297206"/>
            <a:ext cx="4561464" cy="2252684"/>
            <a:chOff x="3029008" y="2297206"/>
            <a:chExt cx="4561464" cy="2252684"/>
          </a:xfrm>
        </p:grpSpPr>
        <p:grpSp>
          <p:nvGrpSpPr>
            <p:cNvPr id="2" name="群組 1"/>
            <p:cNvGrpSpPr/>
            <p:nvPr/>
          </p:nvGrpSpPr>
          <p:grpSpPr>
            <a:xfrm>
              <a:off x="3445689" y="2420794"/>
              <a:ext cx="3773818" cy="2129096"/>
              <a:chOff x="3445689" y="2420794"/>
              <a:chExt cx="3773818" cy="2129096"/>
            </a:xfrm>
          </p:grpSpPr>
          <p:sp>
            <p:nvSpPr>
              <p:cNvPr id="51" name="직사각형 72"/>
              <p:cNvSpPr/>
              <p:nvPr/>
            </p:nvSpPr>
            <p:spPr>
              <a:xfrm>
                <a:off x="3445689" y="2420794"/>
                <a:ext cx="3773818" cy="21290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직사각형 70"/>
              <p:cNvSpPr/>
              <p:nvPr/>
            </p:nvSpPr>
            <p:spPr>
              <a:xfrm>
                <a:off x="3850006" y="3659029"/>
                <a:ext cx="2899635" cy="64238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Microsoft YaHei Light" panose="020B0502040204020203" pitchFamily="34" charset="-122"/>
                    <a:ea typeface="Microsoft YaHei Light" panose="020B0502040204020203" pitchFamily="34" charset="-122"/>
                  </a:rPr>
                  <a:t>名片管理相關</a:t>
                </a:r>
                <a:endParaRPr lang="ko-KR" altLang="en-US" sz="2000" dirty="0">
                  <a:solidFill>
                    <a:schemeClr val="bg1"/>
                  </a:solidFill>
                  <a:latin typeface="Microsoft YaHei Light" panose="020B0502040204020203" pitchFamily="34" charset="-122"/>
                </a:endParaRPr>
              </a:p>
            </p:txBody>
          </p:sp>
        </p:grpSp>
        <p:sp>
          <p:nvSpPr>
            <p:cNvPr id="53" name="직사각형 71"/>
            <p:cNvSpPr/>
            <p:nvPr/>
          </p:nvSpPr>
          <p:spPr>
            <a:xfrm>
              <a:off x="3029008" y="2297206"/>
              <a:ext cx="4561464" cy="1127553"/>
            </a:xfrm>
            <a:prstGeom prst="rect">
              <a:avLst/>
            </a:prstGeom>
          </p:spPr>
          <p:txBody>
            <a:bodyPr wrap="square">
              <a:spAutoFit/>
            </a:bodyPr>
            <a:lstStyle/>
            <a:p>
              <a:pPr lvl="0" algn="ctr">
                <a:lnSpc>
                  <a:spcPct val="200000"/>
                </a:lnSpc>
              </a:pPr>
              <a:r>
                <a:rPr lang="ko-KR" altLang="en-US" sz="4000" dirty="0">
                  <a:solidFill>
                    <a:prstClr val="black">
                      <a:lumMod val="65000"/>
                      <a:lumOff val="35000"/>
                    </a:prstClr>
                  </a:solidFill>
                  <a:latin typeface="맑은 고딕" panose="020B0503020000020004" pitchFamily="50" charset="-127"/>
                </a:rPr>
                <a:t>主要功能</a:t>
              </a:r>
            </a:p>
          </p:txBody>
        </p:sp>
      </p:grpSp>
    </p:spTree>
    <p:extLst>
      <p:ext uri="{BB962C8B-B14F-4D97-AF65-F5344CB8AC3E}">
        <p14:creationId xmlns:p14="http://schemas.microsoft.com/office/powerpoint/2010/main" val="42449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cxnSp>
        <p:nvCxnSpPr>
          <p:cNvPr id="8" name="직선 연결선 7"/>
          <p:cNvCxnSpPr/>
          <p:nvPr/>
        </p:nvCxnSpPr>
        <p:spPr>
          <a:xfrm flipV="1">
            <a:off x="5099445" y="4677957"/>
            <a:ext cx="5530692" cy="5498"/>
          </a:xfrm>
          <a:prstGeom prst="line">
            <a:avLst/>
          </a:prstGeom>
          <a:ln>
            <a:solidFill>
              <a:srgbClr val="FF6699"/>
            </a:solidFill>
          </a:ln>
        </p:spPr>
        <p:style>
          <a:lnRef idx="1">
            <a:schemeClr val="accent1"/>
          </a:lnRef>
          <a:fillRef idx="0">
            <a:schemeClr val="accent1"/>
          </a:fillRef>
          <a:effectRef idx="0">
            <a:schemeClr val="accent1"/>
          </a:effectRef>
          <a:fontRef idx="minor">
            <a:schemeClr val="tx1"/>
          </a:fontRef>
        </p:style>
      </p:cxnSp>
      <p:sp>
        <p:nvSpPr>
          <p:cNvPr id="28" name="직사각형 72"/>
          <p:cNvSpPr/>
          <p:nvPr/>
        </p:nvSpPr>
        <p:spPr>
          <a:xfrm>
            <a:off x="5703563" y="1026902"/>
            <a:ext cx="3773818" cy="21290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9" name="직사각형 70"/>
          <p:cNvSpPr/>
          <p:nvPr/>
        </p:nvSpPr>
        <p:spPr>
          <a:xfrm>
            <a:off x="6107880" y="2265137"/>
            <a:ext cx="2899635" cy="642385"/>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Microsoft YaHei Light" panose="020B0502040204020203" pitchFamily="34" charset="-122"/>
                <a:ea typeface="Microsoft YaHei Light" panose="020B0502040204020203" pitchFamily="34" charset="-122"/>
              </a:rPr>
              <a:t>名片管理相關</a:t>
            </a:r>
            <a:endParaRPr lang="ko-KR" altLang="en-US" sz="2000" dirty="0">
              <a:solidFill>
                <a:schemeClr val="bg1"/>
              </a:solidFill>
              <a:latin typeface="Microsoft YaHei Light" panose="020B0502040204020203" pitchFamily="34" charset="-122"/>
            </a:endParaRPr>
          </a:p>
        </p:txBody>
      </p:sp>
      <p:sp>
        <p:nvSpPr>
          <p:cNvPr id="30" name="직사각형 71"/>
          <p:cNvSpPr/>
          <p:nvPr/>
        </p:nvSpPr>
        <p:spPr>
          <a:xfrm>
            <a:off x="5393682" y="909941"/>
            <a:ext cx="4561464" cy="1127553"/>
          </a:xfrm>
          <a:prstGeom prst="rect">
            <a:avLst/>
          </a:prstGeom>
        </p:spPr>
        <p:txBody>
          <a:bodyPr wrap="square">
            <a:spAutoFit/>
          </a:bodyPr>
          <a:lstStyle/>
          <a:p>
            <a:pPr lvl="0" algn="ctr">
              <a:lnSpc>
                <a:spcPct val="200000"/>
              </a:lnSpc>
            </a:pPr>
            <a:r>
              <a:rPr lang="ko-KR" altLang="en-US" sz="4000" dirty="0">
                <a:solidFill>
                  <a:prstClr val="black">
                    <a:lumMod val="65000"/>
                    <a:lumOff val="35000"/>
                  </a:prstClr>
                </a:solidFill>
                <a:latin typeface="맑은 고딕" panose="020B0503020000020004" pitchFamily="50" charset="-127"/>
              </a:rPr>
              <a:t>主要功能</a:t>
            </a:r>
          </a:p>
        </p:txBody>
      </p:sp>
      <p:grpSp>
        <p:nvGrpSpPr>
          <p:cNvPr id="37" name="群組 36"/>
          <p:cNvGrpSpPr/>
          <p:nvPr/>
        </p:nvGrpSpPr>
        <p:grpSpPr>
          <a:xfrm>
            <a:off x="3123925" y="3878628"/>
            <a:ext cx="2471803" cy="1420196"/>
            <a:chOff x="3123925" y="3878628"/>
            <a:chExt cx="2471803" cy="1420196"/>
          </a:xfrm>
        </p:grpSpPr>
        <p:sp>
          <p:nvSpPr>
            <p:cNvPr id="13" name="직사각형 87"/>
            <p:cNvSpPr/>
            <p:nvPr/>
          </p:nvSpPr>
          <p:spPr>
            <a:xfrm>
              <a:off x="3147560" y="4069244"/>
              <a:ext cx="2448168" cy="1223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14" name="직사각형 89"/>
            <p:cNvSpPr/>
            <p:nvPr/>
          </p:nvSpPr>
          <p:spPr>
            <a:xfrm>
              <a:off x="3347240" y="4379481"/>
              <a:ext cx="2167238" cy="646331"/>
            </a:xfrm>
            <a:prstGeom prst="rect">
              <a:avLst/>
            </a:prstGeom>
          </p:spPr>
          <p:txBody>
            <a:bodyPr wrap="square">
              <a:spAutoFit/>
            </a:bodyPr>
            <a:lstStyle/>
            <a:p>
              <a:pPr>
                <a:lnSpc>
                  <a:spcPct val="150000"/>
                </a:lnSpc>
              </a:pP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個人名片設計</a:t>
              </a:r>
              <a:endParaRPr lang="ko-KR" altLang="en-US" sz="1100" dirty="0">
                <a:solidFill>
                  <a:prstClr val="black">
                    <a:lumMod val="75000"/>
                    <a:lumOff val="25000"/>
                  </a:prstClr>
                </a:solidFill>
                <a:latin typeface="Microsoft YaHei Light" panose="020B0502040204020203" pitchFamily="34" charset="-122"/>
              </a:endParaRPr>
            </a:p>
          </p:txBody>
        </p:sp>
        <p:sp>
          <p:nvSpPr>
            <p:cNvPr id="15" name="자유형 90"/>
            <p:cNvSpPr/>
            <p:nvPr/>
          </p:nvSpPr>
          <p:spPr>
            <a:xfrm>
              <a:off x="3123925" y="4061601"/>
              <a:ext cx="2467063" cy="1237223"/>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pic>
          <p:nvPicPr>
            <p:cNvPr id="2" name="圖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7240" y="3878628"/>
              <a:ext cx="311567" cy="311567"/>
            </a:xfrm>
            <a:prstGeom prst="rect">
              <a:avLst/>
            </a:prstGeom>
          </p:spPr>
        </p:pic>
      </p:grpSp>
      <p:grpSp>
        <p:nvGrpSpPr>
          <p:cNvPr id="36" name="群組 35"/>
          <p:cNvGrpSpPr/>
          <p:nvPr/>
        </p:nvGrpSpPr>
        <p:grpSpPr>
          <a:xfrm>
            <a:off x="9291556" y="3842068"/>
            <a:ext cx="2680293" cy="1559423"/>
            <a:chOff x="9291556" y="3842068"/>
            <a:chExt cx="2680293" cy="1559423"/>
          </a:xfrm>
        </p:grpSpPr>
        <p:sp>
          <p:nvSpPr>
            <p:cNvPr id="9" name="직사각형 83"/>
            <p:cNvSpPr/>
            <p:nvPr/>
          </p:nvSpPr>
          <p:spPr>
            <a:xfrm>
              <a:off x="9315191" y="4077268"/>
              <a:ext cx="2656658" cy="1317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11" name="직사각형 85"/>
            <p:cNvSpPr/>
            <p:nvPr/>
          </p:nvSpPr>
          <p:spPr>
            <a:xfrm>
              <a:off x="9579232" y="4351548"/>
              <a:ext cx="2351804" cy="646331"/>
            </a:xfrm>
            <a:prstGeom prst="rect">
              <a:avLst/>
            </a:prstGeom>
          </p:spPr>
          <p:txBody>
            <a:bodyPr wrap="square">
              <a:spAutoFit/>
            </a:bodyPr>
            <a:lstStyle/>
            <a:p>
              <a:pPr>
                <a:lnSpc>
                  <a:spcPct val="150000"/>
                </a:lnSpc>
              </a:pP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個人名片管理</a:t>
              </a:r>
              <a:endParaRPr lang="ko-KR" altLang="en-US" sz="1100" dirty="0">
                <a:solidFill>
                  <a:prstClr val="black">
                    <a:lumMod val="75000"/>
                    <a:lumOff val="25000"/>
                  </a:prstClr>
                </a:solidFill>
                <a:latin typeface="Microsoft YaHei Light" panose="020B0502040204020203" pitchFamily="34" charset="-122"/>
              </a:endParaRPr>
            </a:p>
          </p:txBody>
        </p:sp>
        <p:sp>
          <p:nvSpPr>
            <p:cNvPr id="12" name="자유형 86"/>
            <p:cNvSpPr/>
            <p:nvPr/>
          </p:nvSpPr>
          <p:spPr>
            <a:xfrm>
              <a:off x="9291556" y="4068533"/>
              <a:ext cx="2677163" cy="1332958"/>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pic>
          <p:nvPicPr>
            <p:cNvPr id="4" name="圖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4914" y="3842068"/>
              <a:ext cx="372340" cy="372340"/>
            </a:xfrm>
            <a:prstGeom prst="rect">
              <a:avLst/>
            </a:prstGeom>
          </p:spPr>
        </p:pic>
      </p:grpSp>
      <p:grpSp>
        <p:nvGrpSpPr>
          <p:cNvPr id="35" name="群組 34"/>
          <p:cNvGrpSpPr/>
          <p:nvPr/>
        </p:nvGrpSpPr>
        <p:grpSpPr>
          <a:xfrm>
            <a:off x="6233154" y="3848433"/>
            <a:ext cx="2555219" cy="1456877"/>
            <a:chOff x="6233154" y="3848433"/>
            <a:chExt cx="2555219" cy="1456877"/>
          </a:xfrm>
        </p:grpSpPr>
        <p:sp>
          <p:nvSpPr>
            <p:cNvPr id="16" name="직사각형 91"/>
            <p:cNvSpPr/>
            <p:nvPr/>
          </p:nvSpPr>
          <p:spPr>
            <a:xfrm>
              <a:off x="6256788" y="4061600"/>
              <a:ext cx="2531585" cy="1237223"/>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17" name="직사각형 93"/>
            <p:cNvSpPr/>
            <p:nvPr/>
          </p:nvSpPr>
          <p:spPr>
            <a:xfrm>
              <a:off x="6759971" y="4352259"/>
              <a:ext cx="1466944" cy="646331"/>
            </a:xfrm>
            <a:prstGeom prst="rect">
              <a:avLst/>
            </a:prstGeom>
          </p:spPr>
          <p:txBody>
            <a:bodyPr wrap="square">
              <a:spAutoFit/>
            </a:bodyPr>
            <a:lstStyle/>
            <a:p>
              <a:pPr>
                <a:lnSpc>
                  <a:spcPct val="150000"/>
                </a:lnSpc>
              </a:pPr>
              <a:r>
                <a:rPr lang="zh-TW" altLang="en-US" sz="2400" b="1" dirty="0">
                  <a:solidFill>
                    <a:schemeClr val="bg1"/>
                  </a:solidFill>
                  <a:latin typeface="Microsoft YaHei Light" panose="020B0502040204020203" pitchFamily="34" charset="-122"/>
                  <a:ea typeface="Microsoft YaHei Light" panose="020B0502040204020203" pitchFamily="34" charset="-122"/>
                </a:rPr>
                <a:t>名片傳輸</a:t>
              </a:r>
              <a:endParaRPr lang="ko-KR" altLang="en-US" sz="1100" dirty="0">
                <a:solidFill>
                  <a:schemeClr val="bg1"/>
                </a:solidFill>
                <a:latin typeface="Microsoft YaHei Light" panose="020B0502040204020203" pitchFamily="34" charset="-122"/>
              </a:endParaRPr>
            </a:p>
          </p:txBody>
        </p:sp>
        <p:sp>
          <p:nvSpPr>
            <p:cNvPr id="18" name="자유형 94"/>
            <p:cNvSpPr/>
            <p:nvPr/>
          </p:nvSpPr>
          <p:spPr>
            <a:xfrm>
              <a:off x="6233154" y="4061600"/>
              <a:ext cx="2555219" cy="1243710"/>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nvGrpSpPr>
            <p:cNvPr id="7" name="群組 6"/>
            <p:cNvGrpSpPr/>
            <p:nvPr/>
          </p:nvGrpSpPr>
          <p:grpSpPr>
            <a:xfrm>
              <a:off x="6371848" y="3848433"/>
              <a:ext cx="506313" cy="442581"/>
              <a:chOff x="9891235" y="2147182"/>
              <a:chExt cx="1300594" cy="1301826"/>
            </a:xfrm>
          </p:grpSpPr>
          <p:pic>
            <p:nvPicPr>
              <p:cNvPr id="3" name="圖片 2"/>
              <p:cNvPicPr>
                <a:picLocks noChangeAspect="1"/>
              </p:cNvPicPr>
              <p:nvPr/>
            </p:nvPicPr>
            <p:blipFill rotWithShape="1">
              <a:blip r:embed="rId6" cstate="print">
                <a:extLst>
                  <a:ext uri="{28A0092B-C50C-407E-A947-70E740481C1C}">
                    <a14:useLocalDpi xmlns:a14="http://schemas.microsoft.com/office/drawing/2010/main" val="0"/>
                  </a:ext>
                </a:extLst>
              </a:blip>
              <a:srcRect b="51444"/>
              <a:stretch/>
            </p:blipFill>
            <p:spPr>
              <a:xfrm>
                <a:off x="9891236" y="2147182"/>
                <a:ext cx="1300593" cy="631522"/>
              </a:xfrm>
              <a:prstGeom prst="rect">
                <a:avLst/>
              </a:prstGeom>
            </p:spPr>
          </p:pic>
          <p:pic>
            <p:nvPicPr>
              <p:cNvPr id="31" name="圖片 30"/>
              <p:cNvPicPr>
                <a:picLocks noChangeAspect="1"/>
              </p:cNvPicPr>
              <p:nvPr/>
            </p:nvPicPr>
            <p:blipFill rotWithShape="1">
              <a:blip r:embed="rId6" cstate="print">
                <a:lum bright="70000" contrast="-70000"/>
                <a:extLst>
                  <a:ext uri="{28A0092B-C50C-407E-A947-70E740481C1C}">
                    <a14:useLocalDpi xmlns:a14="http://schemas.microsoft.com/office/drawing/2010/main" val="0"/>
                  </a:ext>
                </a:extLst>
              </a:blip>
              <a:srcRect t="48462"/>
              <a:stretch/>
            </p:blipFill>
            <p:spPr>
              <a:xfrm>
                <a:off x="9891235" y="2778703"/>
                <a:ext cx="1300593" cy="670305"/>
              </a:xfrm>
              <a:prstGeom prst="rect">
                <a:avLst/>
              </a:prstGeom>
            </p:spPr>
          </p:pic>
        </p:grpSp>
      </p:grpSp>
    </p:spTree>
    <p:extLst>
      <p:ext uri="{BB962C8B-B14F-4D97-AF65-F5344CB8AC3E}">
        <p14:creationId xmlns:p14="http://schemas.microsoft.com/office/powerpoint/2010/main" val="258251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75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10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圓角矩形 9"/>
          <p:cNvSpPr/>
          <p:nvPr/>
        </p:nvSpPr>
        <p:spPr>
          <a:xfrm>
            <a:off x="6187246" y="330772"/>
            <a:ext cx="3213100" cy="6429376"/>
          </a:xfrm>
          <a:prstGeom prst="round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3" name="4"/>
          <p:cNvPicPr>
            <a:picLocks noChangeAspect="1"/>
          </p:cNvPicPr>
          <p:nvPr/>
        </p:nvPicPr>
        <p:blipFill rotWithShape="1">
          <a:blip r:embed="rId3">
            <a:extLst>
              <a:ext uri="{28A0092B-C50C-407E-A947-70E740481C1C}">
                <a14:useLocalDpi xmlns:a14="http://schemas.microsoft.com/office/drawing/2010/main" val="0"/>
              </a:ext>
            </a:extLst>
          </a:blip>
          <a:srcRect t="3828"/>
          <a:stretch/>
        </p:blipFill>
        <p:spPr>
          <a:xfrm>
            <a:off x="6181104" y="841221"/>
            <a:ext cx="3217840" cy="5428278"/>
          </a:xfrm>
          <a:prstGeom prst="rect">
            <a:avLst/>
          </a:prstGeom>
        </p:spPr>
      </p:pic>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sp>
        <p:nvSpPr>
          <p:cNvPr id="13" name="직사각형 87"/>
          <p:cNvSpPr/>
          <p:nvPr/>
        </p:nvSpPr>
        <p:spPr>
          <a:xfrm>
            <a:off x="3261860" y="602144"/>
            <a:ext cx="2448168" cy="1223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14" name="직사각형 89"/>
          <p:cNvSpPr/>
          <p:nvPr/>
        </p:nvSpPr>
        <p:spPr>
          <a:xfrm>
            <a:off x="3461540" y="912381"/>
            <a:ext cx="2167238" cy="646331"/>
          </a:xfrm>
          <a:prstGeom prst="rect">
            <a:avLst/>
          </a:prstGeom>
        </p:spPr>
        <p:txBody>
          <a:bodyPr wrap="square">
            <a:spAutoFit/>
          </a:bodyPr>
          <a:lstStyle/>
          <a:p>
            <a:pPr>
              <a:lnSpc>
                <a:spcPct val="150000"/>
              </a:lnSpc>
            </a:pP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個人名片設計</a:t>
            </a:r>
            <a:endParaRPr lang="ko-KR" altLang="en-US" sz="1100" dirty="0">
              <a:solidFill>
                <a:prstClr val="black">
                  <a:lumMod val="75000"/>
                  <a:lumOff val="25000"/>
                </a:prstClr>
              </a:solidFill>
              <a:latin typeface="Microsoft YaHei Light" panose="020B0502040204020203" pitchFamily="34" charset="-122"/>
            </a:endParaRPr>
          </a:p>
        </p:txBody>
      </p:sp>
      <p:sp>
        <p:nvSpPr>
          <p:cNvPr id="15" name="자유형 90"/>
          <p:cNvSpPr/>
          <p:nvPr/>
        </p:nvSpPr>
        <p:spPr>
          <a:xfrm>
            <a:off x="3238225" y="594501"/>
            <a:ext cx="2467063" cy="1237223"/>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pic>
        <p:nvPicPr>
          <p:cNvPr id="2" name="圖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61540" y="411528"/>
            <a:ext cx="311567" cy="311567"/>
          </a:xfrm>
          <a:prstGeom prst="rect">
            <a:avLst/>
          </a:prstGeom>
        </p:spPr>
      </p:pic>
      <p:pic>
        <p:nvPicPr>
          <p:cNvPr id="27" name="3"/>
          <p:cNvPicPr>
            <a:picLocks noChangeAspect="1"/>
          </p:cNvPicPr>
          <p:nvPr/>
        </p:nvPicPr>
        <p:blipFill rotWithShape="1">
          <a:blip r:embed="rId6" cstate="print">
            <a:extLst>
              <a:ext uri="{28A0092B-C50C-407E-A947-70E740481C1C}">
                <a14:useLocalDpi xmlns:a14="http://schemas.microsoft.com/office/drawing/2010/main" val="0"/>
              </a:ext>
            </a:extLst>
          </a:blip>
          <a:srcRect t="3789"/>
          <a:stretch/>
        </p:blipFill>
        <p:spPr>
          <a:xfrm>
            <a:off x="6185844" y="840137"/>
            <a:ext cx="3179740" cy="5430446"/>
          </a:xfrm>
          <a:prstGeom prst="rect">
            <a:avLst/>
          </a:prstGeom>
        </p:spPr>
      </p:pic>
      <p:pic>
        <p:nvPicPr>
          <p:cNvPr id="32" name="1"/>
          <p:cNvPicPr>
            <a:picLocks noChangeAspect="1"/>
          </p:cNvPicPr>
          <p:nvPr/>
        </p:nvPicPr>
        <p:blipFill rotWithShape="1">
          <a:blip r:embed="rId7">
            <a:extLst>
              <a:ext uri="{28A0092B-C50C-407E-A947-70E740481C1C}">
                <a14:useLocalDpi xmlns:a14="http://schemas.microsoft.com/office/drawing/2010/main" val="0"/>
              </a:ext>
            </a:extLst>
          </a:blip>
          <a:srcRect t="3852"/>
          <a:stretch/>
        </p:blipFill>
        <p:spPr>
          <a:xfrm>
            <a:off x="6177884" y="857749"/>
            <a:ext cx="3221060" cy="5412292"/>
          </a:xfrm>
          <a:prstGeom prst="rect">
            <a:avLst/>
          </a:prstGeom>
        </p:spPr>
      </p:pic>
      <p:pic>
        <p:nvPicPr>
          <p:cNvPr id="16" name="圖片 2"/>
          <p:cNvPicPr>
            <a:picLocks noChangeAspect="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10180278" y="1142254"/>
            <a:ext cx="2415566" cy="457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05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2"/>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sp>
        <p:nvSpPr>
          <p:cNvPr id="30" name="직사각형 91"/>
          <p:cNvSpPr/>
          <p:nvPr/>
        </p:nvSpPr>
        <p:spPr>
          <a:xfrm>
            <a:off x="3238226" y="602144"/>
            <a:ext cx="2467660" cy="1237223"/>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1" name="직사각형 93"/>
          <p:cNvSpPr/>
          <p:nvPr/>
        </p:nvSpPr>
        <p:spPr>
          <a:xfrm>
            <a:off x="3741408" y="892803"/>
            <a:ext cx="1429902" cy="646331"/>
          </a:xfrm>
          <a:prstGeom prst="rect">
            <a:avLst/>
          </a:prstGeom>
        </p:spPr>
        <p:txBody>
          <a:bodyPr wrap="square">
            <a:spAutoFit/>
          </a:bodyPr>
          <a:lstStyle/>
          <a:p>
            <a:pPr>
              <a:lnSpc>
                <a:spcPct val="150000"/>
              </a:lnSpc>
            </a:pPr>
            <a:r>
              <a:rPr lang="zh-TW" altLang="en-US" sz="2400" b="1" dirty="0">
                <a:solidFill>
                  <a:schemeClr val="bg1"/>
                </a:solidFill>
                <a:latin typeface="Microsoft YaHei Light" panose="020B0502040204020203" pitchFamily="34" charset="-122"/>
                <a:ea typeface="Microsoft YaHei Light" panose="020B0502040204020203" pitchFamily="34" charset="-122"/>
              </a:rPr>
              <a:t>名片傳輸</a:t>
            </a:r>
            <a:endParaRPr lang="ko-KR" altLang="en-US" sz="1100" dirty="0">
              <a:solidFill>
                <a:schemeClr val="bg1"/>
              </a:solidFill>
              <a:latin typeface="Microsoft YaHei Light" panose="020B0502040204020203" pitchFamily="34" charset="-122"/>
            </a:endParaRPr>
          </a:p>
        </p:txBody>
      </p:sp>
      <p:grpSp>
        <p:nvGrpSpPr>
          <p:cNvPr id="32" name="群組 31"/>
          <p:cNvGrpSpPr/>
          <p:nvPr/>
        </p:nvGrpSpPr>
        <p:grpSpPr>
          <a:xfrm>
            <a:off x="3353286" y="388977"/>
            <a:ext cx="493528" cy="442581"/>
            <a:chOff x="9891235" y="2147182"/>
            <a:chExt cx="1300594" cy="1301826"/>
          </a:xfrm>
        </p:grpSpPr>
        <p:pic>
          <p:nvPicPr>
            <p:cNvPr id="33" name="圖片 32"/>
            <p:cNvPicPr>
              <a:picLocks noChangeAspect="1"/>
            </p:cNvPicPr>
            <p:nvPr/>
          </p:nvPicPr>
          <p:blipFill rotWithShape="1">
            <a:blip r:embed="rId4" cstate="print">
              <a:extLst>
                <a:ext uri="{28A0092B-C50C-407E-A947-70E740481C1C}">
                  <a14:useLocalDpi xmlns:a14="http://schemas.microsoft.com/office/drawing/2010/main" val="0"/>
                </a:ext>
              </a:extLst>
            </a:blip>
            <a:srcRect b="51444"/>
            <a:stretch/>
          </p:blipFill>
          <p:spPr>
            <a:xfrm>
              <a:off x="9891236" y="2147182"/>
              <a:ext cx="1300593" cy="631522"/>
            </a:xfrm>
            <a:prstGeom prst="rect">
              <a:avLst/>
            </a:prstGeom>
          </p:spPr>
        </p:pic>
        <p:pic>
          <p:nvPicPr>
            <p:cNvPr id="34" name="圖片 33"/>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t="48462"/>
            <a:stretch/>
          </p:blipFill>
          <p:spPr>
            <a:xfrm>
              <a:off x="9891235" y="2778703"/>
              <a:ext cx="1300593" cy="670305"/>
            </a:xfrm>
            <a:prstGeom prst="rect">
              <a:avLst/>
            </a:prstGeom>
          </p:spPr>
        </p:pic>
      </p:grpSp>
      <p:sp>
        <p:nvSpPr>
          <p:cNvPr id="44" name="圓角矩形 43"/>
          <p:cNvSpPr/>
          <p:nvPr/>
        </p:nvSpPr>
        <p:spPr>
          <a:xfrm>
            <a:off x="6187246" y="330772"/>
            <a:ext cx="3213100" cy="6429376"/>
          </a:xfrm>
          <a:prstGeom prst="round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7" name="圖片 46"/>
          <p:cNvPicPr>
            <a:picLocks noChangeAspect="1"/>
          </p:cNvPicPr>
          <p:nvPr/>
        </p:nvPicPr>
        <p:blipFill rotWithShape="1">
          <a:blip r:embed="rId5">
            <a:extLst>
              <a:ext uri="{28A0092B-C50C-407E-A947-70E740481C1C}">
                <a14:useLocalDpi xmlns:a14="http://schemas.microsoft.com/office/drawing/2010/main" val="0"/>
              </a:ext>
            </a:extLst>
          </a:blip>
          <a:srcRect t="3852"/>
          <a:stretch/>
        </p:blipFill>
        <p:spPr>
          <a:xfrm>
            <a:off x="6190560" y="892803"/>
            <a:ext cx="3221060" cy="5412292"/>
          </a:xfrm>
          <a:prstGeom prst="rect">
            <a:avLst/>
          </a:prstGeom>
        </p:spPr>
      </p:pic>
      <p:sp>
        <p:nvSpPr>
          <p:cNvPr id="7" name="矩形 6"/>
          <p:cNvSpPr/>
          <p:nvPr/>
        </p:nvSpPr>
        <p:spPr>
          <a:xfrm>
            <a:off x="6032500" y="4876800"/>
            <a:ext cx="3619500" cy="571500"/>
          </a:xfrm>
          <a:prstGeom prst="rect">
            <a:avLst/>
          </a:prstGeom>
          <a:noFill/>
          <a:ln w="57150">
            <a:solidFill>
              <a:srgbClr val="87D1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矩形 48"/>
          <p:cNvSpPr/>
          <p:nvPr/>
        </p:nvSpPr>
        <p:spPr>
          <a:xfrm>
            <a:off x="6032500" y="5246974"/>
            <a:ext cx="3619500" cy="571500"/>
          </a:xfrm>
          <a:prstGeom prst="rect">
            <a:avLst/>
          </a:prstGeom>
          <a:noFill/>
          <a:ln w="57150">
            <a:solidFill>
              <a:srgbClr val="87D1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6195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직사각형 83"/>
          <p:cNvSpPr/>
          <p:nvPr/>
        </p:nvSpPr>
        <p:spPr>
          <a:xfrm>
            <a:off x="3261861" y="594501"/>
            <a:ext cx="2443428" cy="1324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sp>
        <p:nvSpPr>
          <p:cNvPr id="14" name="자유형 86"/>
          <p:cNvSpPr/>
          <p:nvPr/>
        </p:nvSpPr>
        <p:spPr>
          <a:xfrm>
            <a:off x="3238225" y="585766"/>
            <a:ext cx="2467063" cy="1332958"/>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20" name="직사각형 85"/>
          <p:cNvSpPr/>
          <p:nvPr/>
        </p:nvSpPr>
        <p:spPr>
          <a:xfrm>
            <a:off x="3402324" y="869380"/>
            <a:ext cx="2167238" cy="646331"/>
          </a:xfrm>
          <a:prstGeom prst="rect">
            <a:avLst/>
          </a:prstGeom>
        </p:spPr>
        <p:txBody>
          <a:bodyPr wrap="square">
            <a:spAutoFit/>
          </a:bodyPr>
          <a:lstStyle/>
          <a:p>
            <a:pPr>
              <a:lnSpc>
                <a:spcPct val="150000"/>
              </a:lnSpc>
            </a:pP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個人名片管理</a:t>
            </a:r>
            <a:endParaRPr lang="ko-KR" altLang="en-US" sz="1100" dirty="0">
              <a:solidFill>
                <a:prstClr val="black">
                  <a:lumMod val="75000"/>
                  <a:lumOff val="25000"/>
                </a:prstClr>
              </a:solidFill>
              <a:latin typeface="Microsoft YaHei Light" panose="020B0502040204020203" pitchFamily="34" charset="-122"/>
            </a:endParaRPr>
          </a:p>
        </p:txBody>
      </p:sp>
      <p:pic>
        <p:nvPicPr>
          <p:cNvPr id="25" name="圖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1583" y="359301"/>
            <a:ext cx="343119" cy="372340"/>
          </a:xfrm>
          <a:prstGeom prst="rect">
            <a:avLst/>
          </a:prstGeom>
        </p:spPr>
      </p:pic>
      <p:grpSp>
        <p:nvGrpSpPr>
          <p:cNvPr id="2" name="群組 1"/>
          <p:cNvGrpSpPr/>
          <p:nvPr/>
        </p:nvGrpSpPr>
        <p:grpSpPr>
          <a:xfrm>
            <a:off x="6181104" y="330772"/>
            <a:ext cx="3219242" cy="6429376"/>
            <a:chOff x="6181104" y="330772"/>
            <a:chExt cx="3219242" cy="6429376"/>
          </a:xfrm>
        </p:grpSpPr>
        <p:sp>
          <p:nvSpPr>
            <p:cNvPr id="28" name="圓角矩形 27"/>
            <p:cNvSpPr/>
            <p:nvPr/>
          </p:nvSpPr>
          <p:spPr>
            <a:xfrm>
              <a:off x="6187246" y="330772"/>
              <a:ext cx="3213100" cy="6429376"/>
            </a:xfrm>
            <a:prstGeom prst="round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p:cNvPicPr>
              <a:picLocks noChangeAspect="1"/>
            </p:cNvPicPr>
            <p:nvPr/>
          </p:nvPicPr>
          <p:blipFill rotWithShape="1">
            <a:blip r:embed="rId5">
              <a:extLst>
                <a:ext uri="{28A0092B-C50C-407E-A947-70E740481C1C}">
                  <a14:useLocalDpi xmlns:a14="http://schemas.microsoft.com/office/drawing/2010/main" val="0"/>
                </a:ext>
              </a:extLst>
            </a:blip>
            <a:srcRect t="92876"/>
            <a:stretch/>
          </p:blipFill>
          <p:spPr>
            <a:xfrm>
              <a:off x="6181104" y="5867399"/>
              <a:ext cx="3217840" cy="402099"/>
            </a:xfrm>
            <a:prstGeom prst="rect">
              <a:avLst/>
            </a:prstGeom>
          </p:spPr>
        </p:pic>
      </p:grpSp>
      <p:pic>
        <p:nvPicPr>
          <p:cNvPr id="27" name="圖片 26"/>
          <p:cNvPicPr/>
          <p:nvPr/>
        </p:nvPicPr>
        <p:blipFill rotWithShape="1">
          <a:blip r:embed="rId6" cstate="print">
            <a:extLst>
              <a:ext uri="{28A0092B-C50C-407E-A947-70E740481C1C}">
                <a14:useLocalDpi xmlns:a14="http://schemas.microsoft.com/office/drawing/2010/main" val="0"/>
              </a:ext>
            </a:extLst>
          </a:blip>
          <a:srcRect t="3895" b="6941"/>
          <a:stretch/>
        </p:blipFill>
        <p:spPr bwMode="auto">
          <a:xfrm>
            <a:off x="6181104" y="774721"/>
            <a:ext cx="3217840" cy="5100544"/>
          </a:xfrm>
          <a:prstGeom prst="rect">
            <a:avLst/>
          </a:prstGeom>
          <a:ln>
            <a:noFill/>
          </a:ln>
          <a:extLst>
            <a:ext uri="{53640926-AAD7-44D8-BBD7-CCE9431645EC}">
              <a14:shadowObscured xmlns:a14="http://schemas.microsoft.com/office/drawing/2010/main"/>
            </a:ext>
          </a:extLst>
        </p:spPr>
      </p:pic>
      <p:pic>
        <p:nvPicPr>
          <p:cNvPr id="26" name="圖片 25"/>
          <p:cNvPicPr/>
          <p:nvPr/>
        </p:nvPicPr>
        <p:blipFill rotWithShape="1">
          <a:blip r:embed="rId7" cstate="print">
            <a:extLst>
              <a:ext uri="{28A0092B-C50C-407E-A947-70E740481C1C}">
                <a14:useLocalDpi xmlns:a14="http://schemas.microsoft.com/office/drawing/2010/main" val="0"/>
              </a:ext>
            </a:extLst>
          </a:blip>
          <a:srcRect t="4027" b="7882"/>
          <a:stretch/>
        </p:blipFill>
        <p:spPr bwMode="auto">
          <a:xfrm>
            <a:off x="6179702" y="792192"/>
            <a:ext cx="3218298" cy="50498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9913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cxnSp>
        <p:nvCxnSpPr>
          <p:cNvPr id="13" name="직선 연결선 7"/>
          <p:cNvCxnSpPr/>
          <p:nvPr/>
        </p:nvCxnSpPr>
        <p:spPr>
          <a:xfrm>
            <a:off x="6937044" y="4680212"/>
            <a:ext cx="2876392" cy="6088"/>
          </a:xfrm>
          <a:prstGeom prst="line">
            <a:avLst/>
          </a:prstGeom>
          <a:ln>
            <a:solidFill>
              <a:srgbClr val="FF6699"/>
            </a:solidFill>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5328173" y="1020523"/>
            <a:ext cx="4561464" cy="2245581"/>
            <a:chOff x="5328173" y="1020523"/>
            <a:chExt cx="4561464" cy="2245581"/>
          </a:xfrm>
        </p:grpSpPr>
        <p:grpSp>
          <p:nvGrpSpPr>
            <p:cNvPr id="37" name="群組 36"/>
            <p:cNvGrpSpPr/>
            <p:nvPr/>
          </p:nvGrpSpPr>
          <p:grpSpPr>
            <a:xfrm>
              <a:off x="5845785" y="2564647"/>
              <a:ext cx="506313" cy="442581"/>
              <a:chOff x="9891235" y="2147182"/>
              <a:chExt cx="1300594" cy="1301826"/>
            </a:xfrm>
          </p:grpSpPr>
          <p:pic>
            <p:nvPicPr>
              <p:cNvPr id="38" name="圖片 37"/>
              <p:cNvPicPr>
                <a:picLocks noChangeAspect="1"/>
              </p:cNvPicPr>
              <p:nvPr/>
            </p:nvPicPr>
            <p:blipFill rotWithShape="1">
              <a:blip r:embed="rId4" cstate="print">
                <a:extLst>
                  <a:ext uri="{28A0092B-C50C-407E-A947-70E740481C1C}">
                    <a14:useLocalDpi xmlns:a14="http://schemas.microsoft.com/office/drawing/2010/main" val="0"/>
                  </a:ext>
                </a:extLst>
              </a:blip>
              <a:srcRect b="51444"/>
              <a:stretch/>
            </p:blipFill>
            <p:spPr>
              <a:xfrm>
                <a:off x="9891236" y="2147182"/>
                <a:ext cx="1300593" cy="631522"/>
              </a:xfrm>
              <a:prstGeom prst="rect">
                <a:avLst/>
              </a:prstGeom>
            </p:spPr>
          </p:pic>
          <p:pic>
            <p:nvPicPr>
              <p:cNvPr id="39" name="圖片 38"/>
              <p:cNvPicPr>
                <a:picLocks noChangeAspect="1"/>
              </p:cNvPicPr>
              <p:nvPr/>
            </p:nvPicPr>
            <p:blipFill rotWithShape="1">
              <a:blip r:embed="rId4" cstate="print">
                <a:lum bright="70000" contrast="-70000"/>
                <a:extLst>
                  <a:ext uri="{28A0092B-C50C-407E-A947-70E740481C1C}">
                    <a14:useLocalDpi xmlns:a14="http://schemas.microsoft.com/office/drawing/2010/main" val="0"/>
                  </a:ext>
                </a:extLst>
              </a:blip>
              <a:srcRect t="48462"/>
              <a:stretch/>
            </p:blipFill>
            <p:spPr>
              <a:xfrm>
                <a:off x="9891235" y="2778703"/>
                <a:ext cx="1300593" cy="670305"/>
              </a:xfrm>
              <a:prstGeom prst="rect">
                <a:avLst/>
              </a:prstGeom>
            </p:spPr>
          </p:pic>
        </p:grpSp>
        <p:sp>
          <p:nvSpPr>
            <p:cNvPr id="40" name="직사각형 72"/>
            <p:cNvSpPr/>
            <p:nvPr/>
          </p:nvSpPr>
          <p:spPr>
            <a:xfrm>
              <a:off x="5783345" y="1137008"/>
              <a:ext cx="3614254" cy="212909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70"/>
            <p:cNvSpPr/>
            <p:nvPr/>
          </p:nvSpPr>
          <p:spPr>
            <a:xfrm>
              <a:off x="6192292" y="2389449"/>
              <a:ext cx="2796361" cy="628179"/>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000" dirty="0">
                  <a:solidFill>
                    <a:schemeClr val="bg1"/>
                  </a:solidFill>
                  <a:latin typeface="Microsoft YaHei Light" panose="020B0502040204020203" pitchFamily="34" charset="-122"/>
                  <a:ea typeface="Microsoft YaHei Light" panose="020B0502040204020203" pitchFamily="34" charset="-122"/>
                </a:rPr>
                <a:t>使用上更便利</a:t>
              </a:r>
              <a:endParaRPr lang="ko-KR" altLang="en-US" sz="2000" dirty="0">
                <a:solidFill>
                  <a:schemeClr val="bg1"/>
                </a:solidFill>
                <a:latin typeface="Microsoft YaHei Light" panose="020B0502040204020203" pitchFamily="34" charset="-122"/>
                <a:ea typeface="Microsoft YaHei Light" panose="020B0502040204020203" pitchFamily="34" charset="-122"/>
              </a:endParaRPr>
            </a:p>
          </p:txBody>
        </p:sp>
        <p:sp>
          <p:nvSpPr>
            <p:cNvPr id="42" name="직사각형 71"/>
            <p:cNvSpPr/>
            <p:nvPr/>
          </p:nvSpPr>
          <p:spPr>
            <a:xfrm>
              <a:off x="5328173" y="1020523"/>
              <a:ext cx="4561464" cy="1127553"/>
            </a:xfrm>
            <a:prstGeom prst="rect">
              <a:avLst/>
            </a:prstGeom>
          </p:spPr>
          <p:txBody>
            <a:bodyPr wrap="square">
              <a:spAutoFit/>
            </a:bodyPr>
            <a:lstStyle/>
            <a:p>
              <a:pPr lvl="0" algn="ctr">
                <a:lnSpc>
                  <a:spcPct val="200000"/>
                </a:lnSpc>
              </a:pPr>
              <a:r>
                <a:rPr lang="ko-KR" altLang="en-US" sz="4000" dirty="0">
                  <a:solidFill>
                    <a:prstClr val="black">
                      <a:lumMod val="65000"/>
                      <a:lumOff val="35000"/>
                    </a:prstClr>
                  </a:solidFill>
                  <a:latin typeface="맑은 고딕" panose="020B0503020000020004" pitchFamily="50" charset="-127"/>
                </a:rPr>
                <a:t>附加功能</a:t>
              </a:r>
              <a:endParaRPr lang="ko-KR" altLang="en-US" sz="2400" dirty="0">
                <a:solidFill>
                  <a:schemeClr val="bg1">
                    <a:lumMod val="75000"/>
                  </a:schemeClr>
                </a:solidFill>
                <a:latin typeface="맑은 고딕" panose="020B0503020000020004" pitchFamily="50" charset="-127"/>
              </a:endParaRPr>
            </a:p>
          </p:txBody>
        </p:sp>
      </p:grpSp>
      <p:grpSp>
        <p:nvGrpSpPr>
          <p:cNvPr id="8" name="群組 7"/>
          <p:cNvGrpSpPr/>
          <p:nvPr/>
        </p:nvGrpSpPr>
        <p:grpSpPr>
          <a:xfrm>
            <a:off x="4860161" y="3893880"/>
            <a:ext cx="2471803" cy="1404944"/>
            <a:chOff x="4860161" y="3893880"/>
            <a:chExt cx="2471803" cy="1404944"/>
          </a:xfrm>
        </p:grpSpPr>
        <p:sp>
          <p:nvSpPr>
            <p:cNvPr id="26" name="직사각형 87"/>
            <p:cNvSpPr/>
            <p:nvPr/>
          </p:nvSpPr>
          <p:spPr>
            <a:xfrm>
              <a:off x="4883796" y="4069244"/>
              <a:ext cx="2448168" cy="1223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27" name="직사각형 89"/>
            <p:cNvSpPr/>
            <p:nvPr/>
          </p:nvSpPr>
          <p:spPr>
            <a:xfrm>
              <a:off x="5442172" y="4369704"/>
              <a:ext cx="1321247" cy="646331"/>
            </a:xfrm>
            <a:prstGeom prst="rect">
              <a:avLst/>
            </a:prstGeom>
          </p:spPr>
          <p:txBody>
            <a:bodyPr wrap="square">
              <a:spAutoFit/>
            </a:bodyPr>
            <a:lstStyle/>
            <a:p>
              <a:pPr>
                <a:lnSpc>
                  <a:spcPct val="150000"/>
                </a:lnSpc>
              </a:pPr>
              <a:r>
                <a:rPr lang="en-US" altLang="zh-TW"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AR</a:t>
              </a: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導覽</a:t>
              </a:r>
              <a:endParaRPr lang="ko-KR" altLang="en-US" sz="1100" dirty="0">
                <a:solidFill>
                  <a:prstClr val="black">
                    <a:lumMod val="75000"/>
                    <a:lumOff val="25000"/>
                  </a:prstClr>
                </a:solidFill>
                <a:latin typeface="Microsoft YaHei Light" panose="020B0502040204020203" pitchFamily="34" charset="-122"/>
              </a:endParaRPr>
            </a:p>
          </p:txBody>
        </p:sp>
        <p:sp>
          <p:nvSpPr>
            <p:cNvPr id="28" name="자유형 90"/>
            <p:cNvSpPr/>
            <p:nvPr/>
          </p:nvSpPr>
          <p:spPr>
            <a:xfrm>
              <a:off x="4860161" y="4061601"/>
              <a:ext cx="2467063" cy="1237223"/>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pic>
          <p:nvPicPr>
            <p:cNvPr id="3" name="圖片 2"/>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9600" y1="23704" x2="29600" y2="23704"/>
                          <a14:foregroundMark x1="69800" y1="24074" x2="69800" y2="24074"/>
                          <a14:foregroundMark x1="74400" y1="67593" x2="74400" y2="67593"/>
                          <a14:foregroundMark x1="30600" y1="68889" x2="30600" y2="68889"/>
                        </a14:backgroundRemoval>
                      </a14:imgEffect>
                    </a14:imgLayer>
                  </a14:imgProps>
                </a:ext>
                <a:ext uri="{28A0092B-C50C-407E-A947-70E740481C1C}">
                  <a14:useLocalDpi xmlns:a14="http://schemas.microsoft.com/office/drawing/2010/main" val="0"/>
                </a:ext>
              </a:extLst>
            </a:blip>
            <a:srcRect l="23400" t="21111" r="23314" b="29444"/>
            <a:stretch/>
          </p:blipFill>
          <p:spPr>
            <a:xfrm>
              <a:off x="4988902" y="3893880"/>
              <a:ext cx="334721" cy="335439"/>
            </a:xfrm>
            <a:prstGeom prst="rect">
              <a:avLst/>
            </a:prstGeom>
          </p:spPr>
        </p:pic>
      </p:grpSp>
      <p:grpSp>
        <p:nvGrpSpPr>
          <p:cNvPr id="9" name="群組 8"/>
          <p:cNvGrpSpPr/>
          <p:nvPr/>
        </p:nvGrpSpPr>
        <p:grpSpPr>
          <a:xfrm>
            <a:off x="7969390" y="3905664"/>
            <a:ext cx="2555219" cy="1399646"/>
            <a:chOff x="7969390" y="3905664"/>
            <a:chExt cx="2555219" cy="1399646"/>
          </a:xfrm>
        </p:grpSpPr>
        <p:sp>
          <p:nvSpPr>
            <p:cNvPr id="29" name="직사각형 91"/>
            <p:cNvSpPr/>
            <p:nvPr/>
          </p:nvSpPr>
          <p:spPr>
            <a:xfrm>
              <a:off x="7993024" y="4061600"/>
              <a:ext cx="2531585" cy="1237223"/>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0" name="직사각형 93"/>
            <p:cNvSpPr/>
            <p:nvPr/>
          </p:nvSpPr>
          <p:spPr>
            <a:xfrm>
              <a:off x="8525344" y="4347659"/>
              <a:ext cx="1466944" cy="583493"/>
            </a:xfrm>
            <a:prstGeom prst="rect">
              <a:avLst/>
            </a:prstGeom>
          </p:spPr>
          <p:txBody>
            <a:bodyPr wrap="square">
              <a:spAutoFit/>
            </a:bodyPr>
            <a:lstStyle/>
            <a:p>
              <a:pPr>
                <a:lnSpc>
                  <a:spcPct val="150000"/>
                </a:lnSpc>
              </a:pPr>
              <a:r>
                <a:rPr lang="zh-TW" altLang="en-US" sz="2400" b="1" dirty="0">
                  <a:solidFill>
                    <a:schemeClr val="bg1"/>
                  </a:solidFill>
                  <a:latin typeface="Microsoft YaHei Light" panose="020B0502040204020203" pitchFamily="34" charset="-122"/>
                  <a:ea typeface="Microsoft YaHei Light" panose="020B0502040204020203" pitchFamily="34" charset="-122"/>
                </a:rPr>
                <a:t>交流專區</a:t>
              </a:r>
              <a:endParaRPr lang="ko-KR" altLang="en-US" sz="1100" dirty="0">
                <a:solidFill>
                  <a:schemeClr val="bg1"/>
                </a:solidFill>
                <a:latin typeface="Microsoft YaHei Light" panose="020B0502040204020203" pitchFamily="34" charset="-122"/>
              </a:endParaRPr>
            </a:p>
          </p:txBody>
        </p:sp>
        <p:sp>
          <p:nvSpPr>
            <p:cNvPr id="31" name="자유형 94"/>
            <p:cNvSpPr/>
            <p:nvPr/>
          </p:nvSpPr>
          <p:spPr>
            <a:xfrm>
              <a:off x="7969390" y="4061600"/>
              <a:ext cx="2555219" cy="1243710"/>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nvGrpSpPr>
            <p:cNvPr id="7" name="群組 6"/>
            <p:cNvGrpSpPr/>
            <p:nvPr/>
          </p:nvGrpSpPr>
          <p:grpSpPr>
            <a:xfrm>
              <a:off x="8159367" y="3905664"/>
              <a:ext cx="327160" cy="327160"/>
              <a:chOff x="10524609" y="3512616"/>
              <a:chExt cx="381264" cy="381264"/>
            </a:xfrm>
          </p:grpSpPr>
          <p:pic>
            <p:nvPicPr>
              <p:cNvPr id="4" name="圖片 3"/>
              <p:cNvPicPr>
                <a:picLocks noChangeAspect="1"/>
              </p:cNvPicPr>
              <p:nvPr/>
            </p:nvPicPr>
            <p:blipFill rotWithShape="1">
              <a:blip r:embed="rId7" cstate="print">
                <a:extLst>
                  <a:ext uri="{28A0092B-C50C-407E-A947-70E740481C1C}">
                    <a14:useLocalDpi xmlns:a14="http://schemas.microsoft.com/office/drawing/2010/main" val="0"/>
                  </a:ext>
                </a:extLst>
              </a:blip>
              <a:srcRect r="9094" b="54004"/>
              <a:stretch/>
            </p:blipFill>
            <p:spPr>
              <a:xfrm>
                <a:off x="10524609" y="3512616"/>
                <a:ext cx="346591" cy="175364"/>
              </a:xfrm>
              <a:prstGeom prst="rect">
                <a:avLst/>
              </a:prstGeom>
            </p:spPr>
          </p:pic>
          <p:pic>
            <p:nvPicPr>
              <p:cNvPr id="43" name="圖片 42"/>
              <p:cNvPicPr>
                <a:picLocks noChangeAspect="1"/>
              </p:cNvPicPr>
              <p:nvPr/>
            </p:nvPicPr>
            <p:blipFill rotWithShape="1">
              <a:blip r:embed="rId8" cstate="print">
                <a:lum bright="70000" contrast="-70000"/>
                <a:extLst>
                  <a:ext uri="{28A0092B-C50C-407E-A947-70E740481C1C}">
                    <a14:useLocalDpi xmlns:a14="http://schemas.microsoft.com/office/drawing/2010/main" val="0"/>
                  </a:ext>
                </a:extLst>
              </a:blip>
              <a:srcRect t="45996"/>
              <a:stretch/>
            </p:blipFill>
            <p:spPr>
              <a:xfrm>
                <a:off x="10524609" y="3687980"/>
                <a:ext cx="381264" cy="205900"/>
              </a:xfrm>
              <a:prstGeom prst="rect">
                <a:avLst/>
              </a:prstGeom>
            </p:spPr>
          </p:pic>
        </p:grpSp>
      </p:grpSp>
    </p:spTree>
    <p:extLst>
      <p:ext uri="{BB962C8B-B14F-4D97-AF65-F5344CB8AC3E}">
        <p14:creationId xmlns:p14="http://schemas.microsoft.com/office/powerpoint/2010/main" val="145828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剪去對角線角落矩形 2"/>
          <p:cNvSpPr/>
          <p:nvPr/>
        </p:nvSpPr>
        <p:spPr>
          <a:xfrm>
            <a:off x="0" y="0"/>
            <a:ext cx="12192000" cy="6858000"/>
          </a:xfrm>
          <a:prstGeom prst="snip2DiagRect">
            <a:avLst>
              <a:gd name="adj1" fmla="val 22268"/>
              <a:gd name="adj2" fmla="val 50000"/>
            </a:avLst>
          </a:prstGeom>
          <a:solidFill>
            <a:srgbClr val="4042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TextBox 24"/>
          <p:cNvSpPr txBox="1"/>
          <p:nvPr/>
        </p:nvSpPr>
        <p:spPr>
          <a:xfrm>
            <a:off x="2840787" y="113122"/>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01</a:t>
            </a:r>
          </a:p>
        </p:txBody>
      </p:sp>
      <p:sp>
        <p:nvSpPr>
          <p:cNvPr id="21" name="TextBox 24"/>
          <p:cNvSpPr txBox="1"/>
          <p:nvPr/>
        </p:nvSpPr>
        <p:spPr>
          <a:xfrm>
            <a:off x="2840787" y="1173668"/>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02</a:t>
            </a:r>
          </a:p>
        </p:txBody>
      </p:sp>
      <p:sp>
        <p:nvSpPr>
          <p:cNvPr id="24" name="TextBox 24"/>
          <p:cNvSpPr txBox="1"/>
          <p:nvPr/>
        </p:nvSpPr>
        <p:spPr>
          <a:xfrm>
            <a:off x="2840787" y="2234214"/>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03</a:t>
            </a:r>
          </a:p>
        </p:txBody>
      </p:sp>
      <p:sp>
        <p:nvSpPr>
          <p:cNvPr id="28" name="TextBox 24"/>
          <p:cNvSpPr txBox="1"/>
          <p:nvPr/>
        </p:nvSpPr>
        <p:spPr>
          <a:xfrm>
            <a:off x="2840787" y="4355306"/>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05</a:t>
            </a:r>
          </a:p>
        </p:txBody>
      </p:sp>
      <p:sp>
        <p:nvSpPr>
          <p:cNvPr id="29" name="TextBox 24"/>
          <p:cNvSpPr txBox="1"/>
          <p:nvPr/>
        </p:nvSpPr>
        <p:spPr>
          <a:xfrm>
            <a:off x="2840787" y="3294760"/>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04</a:t>
            </a:r>
          </a:p>
        </p:txBody>
      </p:sp>
      <p:sp>
        <p:nvSpPr>
          <p:cNvPr id="30" name="TextBox 24"/>
          <p:cNvSpPr txBox="1"/>
          <p:nvPr/>
        </p:nvSpPr>
        <p:spPr>
          <a:xfrm>
            <a:off x="2840787" y="5415853"/>
            <a:ext cx="1948030" cy="1178208"/>
          </a:xfrm>
          <a:prstGeom prst="rect">
            <a:avLst/>
          </a:prstGeom>
          <a:noFill/>
        </p:spPr>
        <p:txBody>
          <a:bodyPr wrap="square" rtlCol="0">
            <a:spAutoFit/>
          </a:bodyPr>
          <a:lstStyle/>
          <a:p>
            <a:pPr algn="ctr">
              <a:lnSpc>
                <a:spcPct val="150000"/>
              </a:lnSpc>
            </a:pPr>
            <a:r>
              <a:rPr lang="en-US" altLang="ko-KR" sz="5400" b="1" dirty="0">
                <a:solidFill>
                  <a:schemeClr val="bg1"/>
                </a:solidFill>
                <a:cs typeface="Aharoni" panose="02010803020104030203" pitchFamily="2" charset="-79"/>
              </a:rPr>
              <a:t>06</a:t>
            </a:r>
          </a:p>
        </p:txBody>
      </p:sp>
      <p:cxnSp>
        <p:nvCxnSpPr>
          <p:cNvPr id="12" name="直線接點 11"/>
          <p:cNvCxnSpPr/>
          <p:nvPr/>
        </p:nvCxnSpPr>
        <p:spPr>
          <a:xfrm>
            <a:off x="4345756" y="584461"/>
            <a:ext cx="0" cy="542072"/>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cxnSp>
        <p:nvCxnSpPr>
          <p:cNvPr id="32" name="直線接點 31"/>
          <p:cNvCxnSpPr/>
          <p:nvPr/>
        </p:nvCxnSpPr>
        <p:spPr>
          <a:xfrm>
            <a:off x="4345756" y="1647829"/>
            <a:ext cx="0" cy="542072"/>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cxnSp>
        <p:nvCxnSpPr>
          <p:cNvPr id="33" name="直線接點 32"/>
          <p:cNvCxnSpPr/>
          <p:nvPr/>
        </p:nvCxnSpPr>
        <p:spPr>
          <a:xfrm>
            <a:off x="4345756" y="2711197"/>
            <a:ext cx="0" cy="542072"/>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cxnSp>
        <p:nvCxnSpPr>
          <p:cNvPr id="34" name="直線接點 33"/>
          <p:cNvCxnSpPr/>
          <p:nvPr/>
        </p:nvCxnSpPr>
        <p:spPr>
          <a:xfrm>
            <a:off x="4345756" y="3774565"/>
            <a:ext cx="0" cy="542072"/>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cxnSp>
        <p:nvCxnSpPr>
          <p:cNvPr id="35" name="直線接點 34"/>
          <p:cNvCxnSpPr/>
          <p:nvPr/>
        </p:nvCxnSpPr>
        <p:spPr>
          <a:xfrm>
            <a:off x="4345756" y="5901302"/>
            <a:ext cx="0" cy="480644"/>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4345756" y="4837933"/>
            <a:ext cx="0" cy="542072"/>
          </a:xfrm>
          <a:prstGeom prst="line">
            <a:avLst/>
          </a:prstGeom>
          <a:ln w="28575">
            <a:solidFill>
              <a:srgbClr val="FF6699"/>
            </a:solidFill>
          </a:ln>
        </p:spPr>
        <p:style>
          <a:lnRef idx="1">
            <a:schemeClr val="accent1"/>
          </a:lnRef>
          <a:fillRef idx="0">
            <a:schemeClr val="accent1"/>
          </a:fillRef>
          <a:effectRef idx="0">
            <a:schemeClr val="accent1"/>
          </a:effectRef>
          <a:fontRef idx="minor">
            <a:schemeClr val="tx1"/>
          </a:fontRef>
        </p:style>
      </p:cxnSp>
      <p:sp>
        <p:nvSpPr>
          <p:cNvPr id="42" name="文本框 4"/>
          <p:cNvSpPr txBox="1">
            <a:spLocks noChangeArrowheads="1"/>
          </p:cNvSpPr>
          <p:nvPr/>
        </p:nvSpPr>
        <p:spPr bwMode="auto">
          <a:xfrm>
            <a:off x="4396786" y="498885"/>
            <a:ext cx="38703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開發背景與動機</a:t>
            </a:r>
            <a:endPar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4" name="文本框 6"/>
          <p:cNvSpPr txBox="1">
            <a:spLocks noChangeArrowheads="1"/>
          </p:cNvSpPr>
          <p:nvPr/>
        </p:nvSpPr>
        <p:spPr bwMode="auto">
          <a:xfrm>
            <a:off x="4396786" y="1557747"/>
            <a:ext cx="205506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系統特色</a:t>
            </a:r>
            <a:endPar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5" name="矩形 44"/>
          <p:cNvSpPr>
            <a:spLocks noChangeArrowheads="1"/>
          </p:cNvSpPr>
          <p:nvPr/>
        </p:nvSpPr>
        <p:spPr bwMode="auto">
          <a:xfrm>
            <a:off x="4472472" y="6377776"/>
            <a:ext cx="1555999"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10636006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錢佩青</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
        <p:nvSpPr>
          <p:cNvPr id="46" name="文本框 8"/>
          <p:cNvSpPr txBox="1">
            <a:spLocks noChangeArrowheads="1"/>
          </p:cNvSpPr>
          <p:nvPr/>
        </p:nvSpPr>
        <p:spPr bwMode="auto">
          <a:xfrm>
            <a:off x="4396786" y="2616610"/>
            <a:ext cx="4629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系統架構</a:t>
            </a:r>
            <a:endPar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7" name="文本框 10"/>
          <p:cNvSpPr txBox="1">
            <a:spLocks noChangeArrowheads="1"/>
          </p:cNvSpPr>
          <p:nvPr/>
        </p:nvSpPr>
        <p:spPr bwMode="auto">
          <a:xfrm>
            <a:off x="4396786" y="3675472"/>
            <a:ext cx="307010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系統功能介紹</a:t>
            </a:r>
            <a:endPar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8" name="文本框 10"/>
          <p:cNvSpPr txBox="1">
            <a:spLocks noChangeArrowheads="1"/>
          </p:cNvSpPr>
          <p:nvPr/>
        </p:nvSpPr>
        <p:spPr bwMode="auto">
          <a:xfrm>
            <a:off x="4396787" y="4734335"/>
            <a:ext cx="50148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未來展望</a:t>
            </a:r>
          </a:p>
        </p:txBody>
      </p:sp>
      <p:sp>
        <p:nvSpPr>
          <p:cNvPr id="49" name="矩形 48"/>
          <p:cNvSpPr>
            <a:spLocks noChangeArrowheads="1"/>
          </p:cNvSpPr>
          <p:nvPr/>
        </p:nvSpPr>
        <p:spPr bwMode="auto">
          <a:xfrm>
            <a:off x="4472472" y="5311102"/>
            <a:ext cx="1555999"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10636006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錢佩青</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
        <p:nvSpPr>
          <p:cNvPr id="50" name="矩形 49"/>
          <p:cNvSpPr>
            <a:spLocks noChangeArrowheads="1"/>
          </p:cNvSpPr>
          <p:nvPr/>
        </p:nvSpPr>
        <p:spPr bwMode="auto">
          <a:xfrm>
            <a:off x="4530474" y="1044402"/>
            <a:ext cx="1497997"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10636014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張榕真</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
        <p:nvSpPr>
          <p:cNvPr id="51" name="矩形 50"/>
          <p:cNvSpPr>
            <a:spLocks noChangeArrowheads="1"/>
          </p:cNvSpPr>
          <p:nvPr/>
        </p:nvSpPr>
        <p:spPr bwMode="auto">
          <a:xfrm>
            <a:off x="4518289" y="2240670"/>
            <a:ext cx="1577711"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10636020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林廷儫</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
        <p:nvSpPr>
          <p:cNvPr id="52" name="文本框 10"/>
          <p:cNvSpPr txBox="1">
            <a:spLocks noChangeArrowheads="1"/>
          </p:cNvSpPr>
          <p:nvPr/>
        </p:nvSpPr>
        <p:spPr bwMode="auto">
          <a:xfrm>
            <a:off x="4396786" y="5793197"/>
            <a:ext cx="14081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結語</a:t>
            </a:r>
          </a:p>
        </p:txBody>
      </p:sp>
      <p:sp>
        <p:nvSpPr>
          <p:cNvPr id="53" name="矩形 52"/>
          <p:cNvSpPr>
            <a:spLocks noChangeArrowheads="1"/>
          </p:cNvSpPr>
          <p:nvPr/>
        </p:nvSpPr>
        <p:spPr bwMode="auto">
          <a:xfrm>
            <a:off x="4501472" y="4380652"/>
            <a:ext cx="1555999"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10636024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張瑜倢</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
        <p:nvSpPr>
          <p:cNvPr id="54" name="文本框 4"/>
          <p:cNvSpPr txBox="1">
            <a:spLocks noChangeArrowheads="1"/>
          </p:cNvSpPr>
          <p:nvPr/>
        </p:nvSpPr>
        <p:spPr bwMode="auto">
          <a:xfrm>
            <a:off x="424402" y="1647829"/>
            <a:ext cx="2416385" cy="1190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eaLnBrk="1" hangingPunct="1">
              <a:lnSpc>
                <a:spcPct val="100000"/>
              </a:lnSpc>
              <a:spcBef>
                <a:spcPct val="0"/>
              </a:spcBef>
              <a:buFontTx/>
              <a:buNone/>
            </a:pPr>
            <a:r>
              <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CONTENTS</a:t>
            </a:r>
          </a:p>
          <a:p>
            <a:pPr eaLnBrk="1" hangingPunct="1">
              <a:lnSpc>
                <a:spcPct val="100000"/>
              </a:lnSpc>
              <a:spcBef>
                <a:spcPct val="0"/>
              </a:spcBef>
              <a:buFontTx/>
              <a:buNone/>
            </a:pPr>
            <a:r>
              <a:rPr lang="zh-TW" altLang="en-US"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大綱</a:t>
            </a:r>
            <a:endParaRPr lang="en-US" altLang="zh-TW" sz="36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31" name="矩形 30"/>
          <p:cNvSpPr>
            <a:spLocks noChangeArrowheads="1"/>
          </p:cNvSpPr>
          <p:nvPr/>
        </p:nvSpPr>
        <p:spPr bwMode="auto">
          <a:xfrm>
            <a:off x="4518289" y="3254388"/>
            <a:ext cx="1577711" cy="237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charset="0"/>
                <a:ea typeface="宋体" charset="0"/>
              </a:defRPr>
            </a:lvl1pPr>
            <a:lvl2pPr marL="742950" indent="-285750" defTabSz="1216025">
              <a:defRPr>
                <a:solidFill>
                  <a:schemeClr val="tx1"/>
                </a:solidFill>
                <a:latin typeface="Calibri" charset="0"/>
                <a:ea typeface="宋体" charset="0"/>
              </a:defRPr>
            </a:lvl2pPr>
            <a:lvl3pPr marL="1143000" indent="-228600" defTabSz="1216025">
              <a:defRPr>
                <a:solidFill>
                  <a:schemeClr val="tx1"/>
                </a:solidFill>
                <a:latin typeface="Calibri" charset="0"/>
                <a:ea typeface="宋体" charset="0"/>
              </a:defRPr>
            </a:lvl3pPr>
            <a:lvl4pPr marL="1600200" indent="-228600" defTabSz="1216025">
              <a:defRPr>
                <a:solidFill>
                  <a:schemeClr val="tx1"/>
                </a:solidFill>
                <a:latin typeface="Calibri" charset="0"/>
                <a:ea typeface="宋体" charset="0"/>
              </a:defRPr>
            </a:lvl4pPr>
            <a:lvl5pPr marL="2057400" indent="-228600" defTabSz="1216025">
              <a:defRPr>
                <a:solidFill>
                  <a:schemeClr val="tx1"/>
                </a:solidFill>
                <a:latin typeface="Calibri" charset="0"/>
                <a:ea typeface="宋体" charset="0"/>
              </a:defRPr>
            </a:lvl5pPr>
            <a:lvl6pPr marL="2514600" indent="-228600" defTabSz="1216025" eaLnBrk="0" fontAlgn="base" hangingPunct="0">
              <a:spcBef>
                <a:spcPct val="0"/>
              </a:spcBef>
              <a:spcAft>
                <a:spcPct val="0"/>
              </a:spcAft>
              <a:buFont typeface="Arial" charset="0"/>
              <a:defRPr>
                <a:solidFill>
                  <a:schemeClr val="tx1"/>
                </a:solidFill>
                <a:latin typeface="Calibri" charset="0"/>
                <a:ea typeface="宋体" charset="0"/>
              </a:defRPr>
            </a:lvl6pPr>
            <a:lvl7pPr marL="2971800" indent="-228600" defTabSz="1216025" eaLnBrk="0" fontAlgn="base" hangingPunct="0">
              <a:spcBef>
                <a:spcPct val="0"/>
              </a:spcBef>
              <a:spcAft>
                <a:spcPct val="0"/>
              </a:spcAft>
              <a:buFont typeface="Arial" charset="0"/>
              <a:defRPr>
                <a:solidFill>
                  <a:schemeClr val="tx1"/>
                </a:solidFill>
                <a:latin typeface="Calibri" charset="0"/>
                <a:ea typeface="宋体" charset="0"/>
              </a:defRPr>
            </a:lvl7pPr>
            <a:lvl8pPr marL="3429000" indent="-228600" defTabSz="1216025" eaLnBrk="0" fontAlgn="base" hangingPunct="0">
              <a:spcBef>
                <a:spcPct val="0"/>
              </a:spcBef>
              <a:spcAft>
                <a:spcPct val="0"/>
              </a:spcAft>
              <a:buFont typeface="Arial" charset="0"/>
              <a:defRPr>
                <a:solidFill>
                  <a:schemeClr val="tx1"/>
                </a:solidFill>
                <a:latin typeface="Calibri" charset="0"/>
                <a:ea typeface="宋体" charset="0"/>
              </a:defRPr>
            </a:lvl8pPr>
            <a:lvl9pPr marL="3886200" indent="-228600" defTabSz="1216025" eaLnBrk="0" fontAlgn="base" hangingPunct="0">
              <a:spcBef>
                <a:spcPct val="0"/>
              </a:spcBef>
              <a:spcAft>
                <a:spcPct val="0"/>
              </a:spcAft>
              <a:buFont typeface="Arial" charset="0"/>
              <a:defRPr>
                <a:solidFill>
                  <a:schemeClr val="tx1"/>
                </a:solidFill>
                <a:latin typeface="Calibri" charset="0"/>
                <a:ea typeface="宋体" charset="0"/>
              </a:defRPr>
            </a:lvl9pPr>
          </a:lstStyle>
          <a:p>
            <a:pPr eaLnBrk="1" fontAlgn="auto" hangingPunct="1">
              <a:lnSpc>
                <a:spcPct val="120000"/>
              </a:lnSpc>
              <a:spcBef>
                <a:spcPct val="20000"/>
              </a:spcBef>
              <a:spcAft>
                <a:spcPts val="0"/>
              </a:spcAft>
              <a:defRPr/>
            </a:pPr>
            <a:r>
              <a:rPr lang="en-US" altLang="zh-TW"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10636020 </a:t>
            </a:r>
            <a:r>
              <a:rPr lang="zh-TW" altLang="en-US"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rPr>
              <a:t>林廷儫</a:t>
            </a:r>
            <a:endParaRPr lang="en-US" altLang="zh-CN" sz="1400" dirty="0">
              <a:solidFill>
                <a:schemeClr val="bg1">
                  <a:lumMod val="8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sym typeface="Arial" charset="0"/>
            </a:endParaRPr>
          </a:p>
        </p:txBody>
      </p:sp>
    </p:spTree>
    <p:extLst>
      <p:ext uri="{BB962C8B-B14F-4D97-AF65-F5344CB8AC3E}">
        <p14:creationId xmlns:p14="http://schemas.microsoft.com/office/powerpoint/2010/main" val="6335164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left)">
                                      <p:cBhvr>
                                        <p:cTn id="10" dur="500"/>
                                        <p:tgtEl>
                                          <p:spTgt spid="4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wipe(left)">
                                      <p:cBhvr>
                                        <p:cTn id="16" dur="500"/>
                                        <p:tgtEl>
                                          <p:spTgt spid="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wipe(left)">
                                      <p:cBhvr>
                                        <p:cTn id="19" dur="500"/>
                                        <p:tgtEl>
                                          <p:spTgt spid="4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45" grpId="0"/>
      <p:bldP spid="46" grpId="0"/>
      <p:bldP spid="47" grpId="0"/>
      <p:bldP spid="48" grpId="0"/>
      <p:bldP spid="49" grpId="0"/>
      <p:bldP spid="50" grpId="0"/>
      <p:bldP spid="51" grpId="0"/>
      <p:bldP spid="52" grpId="0"/>
      <p:bldP spid="53"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grpSp>
        <p:nvGrpSpPr>
          <p:cNvPr id="19" name="群組 18"/>
          <p:cNvGrpSpPr/>
          <p:nvPr/>
        </p:nvGrpSpPr>
        <p:grpSpPr>
          <a:xfrm>
            <a:off x="6187246" y="284161"/>
            <a:ext cx="3217840" cy="6429376"/>
            <a:chOff x="6187246" y="330772"/>
            <a:chExt cx="3217840" cy="6429376"/>
          </a:xfrm>
        </p:grpSpPr>
        <p:sp>
          <p:nvSpPr>
            <p:cNvPr id="20" name="圓角矩形 19"/>
            <p:cNvSpPr/>
            <p:nvPr/>
          </p:nvSpPr>
          <p:spPr>
            <a:xfrm>
              <a:off x="6187246" y="330772"/>
              <a:ext cx="3213100" cy="6429376"/>
            </a:xfrm>
            <a:prstGeom prst="round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5" name="圖片 24"/>
            <p:cNvPicPr>
              <a:picLocks noChangeAspect="1"/>
            </p:cNvPicPr>
            <p:nvPr/>
          </p:nvPicPr>
          <p:blipFill rotWithShape="1">
            <a:blip r:embed="rId4">
              <a:extLst>
                <a:ext uri="{28A0092B-C50C-407E-A947-70E740481C1C}">
                  <a14:useLocalDpi xmlns:a14="http://schemas.microsoft.com/office/drawing/2010/main" val="0"/>
                </a:ext>
              </a:extLst>
            </a:blip>
            <a:srcRect t="92597"/>
            <a:stretch/>
          </p:blipFill>
          <p:spPr>
            <a:xfrm>
              <a:off x="6187246" y="5842000"/>
              <a:ext cx="3217840" cy="417836"/>
            </a:xfrm>
            <a:prstGeom prst="rect">
              <a:avLst/>
            </a:prstGeom>
          </p:spPr>
        </p:pic>
      </p:grpSp>
      <p:grpSp>
        <p:nvGrpSpPr>
          <p:cNvPr id="27" name="群組 26"/>
          <p:cNvGrpSpPr/>
          <p:nvPr/>
        </p:nvGrpSpPr>
        <p:grpSpPr>
          <a:xfrm>
            <a:off x="3342714" y="347880"/>
            <a:ext cx="2471803" cy="1404944"/>
            <a:chOff x="4860161" y="3893880"/>
            <a:chExt cx="2471803" cy="1404944"/>
          </a:xfrm>
        </p:grpSpPr>
        <p:sp>
          <p:nvSpPr>
            <p:cNvPr id="28" name="직사각형 87"/>
            <p:cNvSpPr/>
            <p:nvPr/>
          </p:nvSpPr>
          <p:spPr>
            <a:xfrm>
              <a:off x="4883796" y="4069244"/>
              <a:ext cx="2448168" cy="1223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29" name="직사각형 89"/>
            <p:cNvSpPr/>
            <p:nvPr/>
          </p:nvSpPr>
          <p:spPr>
            <a:xfrm>
              <a:off x="5442172" y="4369704"/>
              <a:ext cx="1321247" cy="646331"/>
            </a:xfrm>
            <a:prstGeom prst="rect">
              <a:avLst/>
            </a:prstGeom>
          </p:spPr>
          <p:txBody>
            <a:bodyPr wrap="square">
              <a:spAutoFit/>
            </a:bodyPr>
            <a:lstStyle/>
            <a:p>
              <a:pPr>
                <a:lnSpc>
                  <a:spcPct val="150000"/>
                </a:lnSpc>
              </a:pPr>
              <a:r>
                <a:rPr lang="en-US" altLang="zh-TW"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AR</a:t>
              </a:r>
              <a:r>
                <a:rPr lang="zh-TW" altLang="en-US" sz="2400" b="1" dirty="0">
                  <a:solidFill>
                    <a:prstClr val="black">
                      <a:lumMod val="75000"/>
                      <a:lumOff val="25000"/>
                    </a:prstClr>
                  </a:solidFill>
                  <a:latin typeface="Microsoft YaHei Light" panose="020B0502040204020203" pitchFamily="34" charset="-122"/>
                  <a:ea typeface="Microsoft YaHei Light" panose="020B0502040204020203" pitchFamily="34" charset="-122"/>
                </a:rPr>
                <a:t>導覽</a:t>
              </a:r>
              <a:endParaRPr lang="ko-KR" altLang="en-US" sz="1100" dirty="0">
                <a:solidFill>
                  <a:prstClr val="black">
                    <a:lumMod val="75000"/>
                    <a:lumOff val="25000"/>
                  </a:prstClr>
                </a:solidFill>
                <a:latin typeface="Microsoft YaHei Light" panose="020B0502040204020203" pitchFamily="34" charset="-122"/>
              </a:endParaRPr>
            </a:p>
          </p:txBody>
        </p:sp>
        <p:sp>
          <p:nvSpPr>
            <p:cNvPr id="30" name="자유형 90"/>
            <p:cNvSpPr/>
            <p:nvPr/>
          </p:nvSpPr>
          <p:spPr>
            <a:xfrm>
              <a:off x="4860161" y="4061601"/>
              <a:ext cx="2467063" cy="1237223"/>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pic>
          <p:nvPicPr>
            <p:cNvPr id="31" name="圖片 30"/>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foregroundMark x1="29600" y1="23704" x2="29600" y2="23704"/>
                          <a14:foregroundMark x1="69800" y1="24074" x2="69800" y2="24074"/>
                          <a14:foregroundMark x1="74400" y1="67593" x2="74400" y2="67593"/>
                          <a14:foregroundMark x1="30600" y1="68889" x2="30600" y2="68889"/>
                        </a14:backgroundRemoval>
                      </a14:imgEffect>
                    </a14:imgLayer>
                  </a14:imgProps>
                </a:ext>
                <a:ext uri="{28A0092B-C50C-407E-A947-70E740481C1C}">
                  <a14:useLocalDpi xmlns:a14="http://schemas.microsoft.com/office/drawing/2010/main" val="0"/>
                </a:ext>
              </a:extLst>
            </a:blip>
            <a:srcRect l="23400" t="21111" r="23314" b="29444"/>
            <a:stretch/>
          </p:blipFill>
          <p:spPr>
            <a:xfrm>
              <a:off x="4988902" y="3893880"/>
              <a:ext cx="334721" cy="335439"/>
            </a:xfrm>
            <a:prstGeom prst="rect">
              <a:avLst/>
            </a:prstGeom>
          </p:spPr>
        </p:pic>
      </p:grpSp>
      <p:pic>
        <p:nvPicPr>
          <p:cNvPr id="17" name="圖片 16"/>
          <p:cNvPicPr/>
          <p:nvPr/>
        </p:nvPicPr>
        <p:blipFill rotWithShape="1">
          <a:blip r:embed="rId7" cstate="print">
            <a:extLst>
              <a:ext uri="{28A0092B-C50C-407E-A947-70E740481C1C}">
                <a14:useLocalDpi xmlns:a14="http://schemas.microsoft.com/office/drawing/2010/main" val="0"/>
              </a:ext>
            </a:extLst>
          </a:blip>
          <a:srcRect t="5037" b="7879"/>
          <a:stretch/>
        </p:blipFill>
        <p:spPr bwMode="auto">
          <a:xfrm>
            <a:off x="6177766" y="785813"/>
            <a:ext cx="3222580" cy="5009576"/>
          </a:xfrm>
          <a:prstGeom prst="rect">
            <a:avLst/>
          </a:prstGeom>
          <a:ln>
            <a:noFill/>
          </a:ln>
          <a:extLst>
            <a:ext uri="{53640926-AAD7-44D8-BBD7-CCE9431645EC}">
              <a14:shadowObscured xmlns:a14="http://schemas.microsoft.com/office/drawing/2010/main"/>
            </a:ext>
          </a:extLst>
        </p:spPr>
      </p:pic>
      <p:pic>
        <p:nvPicPr>
          <p:cNvPr id="18" name="圖片 17"/>
          <p:cNvPicPr/>
          <p:nvPr/>
        </p:nvPicPr>
        <p:blipFill rotWithShape="1">
          <a:blip r:embed="rId8" cstate="print">
            <a:extLst>
              <a:ext uri="{28A0092B-C50C-407E-A947-70E740481C1C}">
                <a14:useLocalDpi xmlns:a14="http://schemas.microsoft.com/office/drawing/2010/main" val="0"/>
              </a:ext>
            </a:extLst>
          </a:blip>
          <a:srcRect t="5129" b="7248"/>
          <a:stretch/>
        </p:blipFill>
        <p:spPr bwMode="auto">
          <a:xfrm>
            <a:off x="6182506" y="785813"/>
            <a:ext cx="3217840" cy="5009576"/>
          </a:xfrm>
          <a:prstGeom prst="rect">
            <a:avLst/>
          </a:prstGeom>
          <a:ln>
            <a:noFill/>
          </a:ln>
          <a:extLst>
            <a:ext uri="{53640926-AAD7-44D8-BBD7-CCE9431645EC}">
              <a14:shadowObscured xmlns:a14="http://schemas.microsoft.com/office/drawing/2010/main"/>
            </a:ext>
          </a:extLst>
        </p:spPr>
      </p:pic>
      <p:pic>
        <p:nvPicPr>
          <p:cNvPr id="3" name="圖片 2"/>
          <p:cNvPicPr>
            <a:picLocks noChangeAspect="1"/>
          </p:cNvPicPr>
          <p:nvPr/>
        </p:nvPicPr>
        <p:blipFill rotWithShape="1">
          <a:blip r:embed="rId9" cstate="print">
            <a:extLst>
              <a:ext uri="{28A0092B-C50C-407E-A947-70E740481C1C}">
                <a14:useLocalDpi xmlns:a14="http://schemas.microsoft.com/office/drawing/2010/main" val="0"/>
              </a:ext>
            </a:extLst>
          </a:blip>
          <a:srcRect t="-142" b="16948"/>
          <a:stretch/>
        </p:blipFill>
        <p:spPr>
          <a:xfrm>
            <a:off x="6446999" y="1134212"/>
            <a:ext cx="2698334" cy="1611752"/>
          </a:xfrm>
          <a:prstGeom prst="rect">
            <a:avLst/>
          </a:prstGeom>
        </p:spPr>
      </p:pic>
      <p:sp>
        <p:nvSpPr>
          <p:cNvPr id="4" name="文字方塊 3"/>
          <p:cNvSpPr txBox="1"/>
          <p:nvPr/>
        </p:nvSpPr>
        <p:spPr>
          <a:xfrm>
            <a:off x="6883095" y="2407410"/>
            <a:ext cx="1826141" cy="338554"/>
          </a:xfrm>
          <a:prstGeom prst="rect">
            <a:avLst/>
          </a:prstGeom>
          <a:noFill/>
        </p:spPr>
        <p:txBody>
          <a:bodyPr wrap="none" rtlCol="0">
            <a:spAutoFit/>
          </a:bodyPr>
          <a:lstStyle/>
          <a:p>
            <a:r>
              <a:rPr lang="zh-TW" altLang="en-US" sz="1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大家好我是張瑜倢</a:t>
            </a:r>
          </a:p>
        </p:txBody>
      </p:sp>
    </p:spTree>
    <p:extLst>
      <p:ext uri="{BB962C8B-B14F-4D97-AF65-F5344CB8AC3E}">
        <p14:creationId xmlns:p14="http://schemas.microsoft.com/office/powerpoint/2010/main" val="362238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rgbClr val="FF6699"/>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FF8BB2"/>
                  </a:solidFill>
                  <a:latin typeface="야놀자 야체 B" panose="02020603020101020101" pitchFamily="18" charset="-127"/>
                  <a:ea typeface="야놀자 야체 B" panose="02020603020101020101" pitchFamily="18" charset="-127"/>
                </a:rPr>
                <a:t>4</a:t>
              </a:r>
              <a:endParaRPr lang="ko-KR" altLang="en-US" sz="20000" dirty="0">
                <a:solidFill>
                  <a:srgbClr val="FF8BB2"/>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系統功能介紹</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sp>
        <p:nvSpPr>
          <p:cNvPr id="10" name="圓角矩形 9"/>
          <p:cNvSpPr/>
          <p:nvPr/>
        </p:nvSpPr>
        <p:spPr>
          <a:xfrm>
            <a:off x="6187246" y="330772"/>
            <a:ext cx="3213100" cy="6429376"/>
          </a:xfrm>
          <a:prstGeom prst="round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p:cNvPicPr>
            <a:picLocks noChangeAspect="1"/>
          </p:cNvPicPr>
          <p:nvPr/>
        </p:nvPicPr>
        <p:blipFill rotWithShape="1">
          <a:blip r:embed="rId4">
            <a:extLst>
              <a:ext uri="{28A0092B-C50C-407E-A947-70E740481C1C}">
                <a14:useLocalDpi xmlns:a14="http://schemas.microsoft.com/office/drawing/2010/main" val="0"/>
              </a:ext>
            </a:extLst>
          </a:blip>
          <a:srcRect t="4005"/>
          <a:stretch/>
        </p:blipFill>
        <p:spPr>
          <a:xfrm>
            <a:off x="6187246" y="805865"/>
            <a:ext cx="3212194" cy="5479189"/>
          </a:xfrm>
          <a:prstGeom prst="rect">
            <a:avLst/>
          </a:prstGeom>
        </p:spPr>
      </p:pic>
      <p:pic>
        <p:nvPicPr>
          <p:cNvPr id="8" name="圖片 7"/>
          <p:cNvPicPr>
            <a:picLocks noChangeAspect="1"/>
          </p:cNvPicPr>
          <p:nvPr/>
        </p:nvPicPr>
        <p:blipFill rotWithShape="1">
          <a:blip r:embed="rId5">
            <a:extLst>
              <a:ext uri="{28A0092B-C50C-407E-A947-70E740481C1C}">
                <a14:useLocalDpi xmlns:a14="http://schemas.microsoft.com/office/drawing/2010/main" val="0"/>
              </a:ext>
            </a:extLst>
          </a:blip>
          <a:srcRect t="3817"/>
          <a:stretch/>
        </p:blipFill>
        <p:spPr>
          <a:xfrm>
            <a:off x="6187246" y="805865"/>
            <a:ext cx="3212194" cy="5489965"/>
          </a:xfrm>
          <a:prstGeom prst="rect">
            <a:avLst/>
          </a:prstGeom>
        </p:spPr>
      </p:pic>
      <p:grpSp>
        <p:nvGrpSpPr>
          <p:cNvPr id="11" name="群組 10"/>
          <p:cNvGrpSpPr/>
          <p:nvPr/>
        </p:nvGrpSpPr>
        <p:grpSpPr>
          <a:xfrm>
            <a:off x="3254558" y="346692"/>
            <a:ext cx="2555219" cy="1399646"/>
            <a:chOff x="7969390" y="3905664"/>
            <a:chExt cx="2555219" cy="1399646"/>
          </a:xfrm>
        </p:grpSpPr>
        <p:sp>
          <p:nvSpPr>
            <p:cNvPr id="12" name="직사각형 91"/>
            <p:cNvSpPr/>
            <p:nvPr/>
          </p:nvSpPr>
          <p:spPr>
            <a:xfrm>
              <a:off x="7993024" y="4061600"/>
              <a:ext cx="2531585" cy="1237223"/>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13" name="직사각형 93"/>
            <p:cNvSpPr/>
            <p:nvPr/>
          </p:nvSpPr>
          <p:spPr>
            <a:xfrm>
              <a:off x="8525344" y="4347659"/>
              <a:ext cx="1466944" cy="583493"/>
            </a:xfrm>
            <a:prstGeom prst="rect">
              <a:avLst/>
            </a:prstGeom>
          </p:spPr>
          <p:txBody>
            <a:bodyPr wrap="square">
              <a:spAutoFit/>
            </a:bodyPr>
            <a:lstStyle/>
            <a:p>
              <a:pPr>
                <a:lnSpc>
                  <a:spcPct val="150000"/>
                </a:lnSpc>
              </a:pPr>
              <a:r>
                <a:rPr lang="zh-TW" altLang="en-US" sz="2400" b="1" dirty="0">
                  <a:solidFill>
                    <a:schemeClr val="bg1"/>
                  </a:solidFill>
                  <a:latin typeface="Microsoft YaHei Light" panose="020B0502040204020203" pitchFamily="34" charset="-122"/>
                  <a:ea typeface="Microsoft YaHei Light" panose="020B0502040204020203" pitchFamily="34" charset="-122"/>
                </a:rPr>
                <a:t>交流專區</a:t>
              </a:r>
              <a:endParaRPr lang="ko-KR" altLang="en-US" sz="1100" dirty="0">
                <a:solidFill>
                  <a:schemeClr val="bg1"/>
                </a:solidFill>
                <a:latin typeface="Microsoft YaHei Light" panose="020B0502040204020203" pitchFamily="34" charset="-122"/>
              </a:endParaRPr>
            </a:p>
          </p:txBody>
        </p:sp>
        <p:sp>
          <p:nvSpPr>
            <p:cNvPr id="14" name="자유형 94"/>
            <p:cNvSpPr/>
            <p:nvPr/>
          </p:nvSpPr>
          <p:spPr>
            <a:xfrm>
              <a:off x="7969390" y="4061600"/>
              <a:ext cx="2555219" cy="1243710"/>
            </a:xfrm>
            <a:custGeom>
              <a:avLst/>
              <a:gdLst>
                <a:gd name="connsiteX0" fmla="*/ 0 w 3610635"/>
                <a:gd name="connsiteY0" fmla="*/ 0 h 1523999"/>
                <a:gd name="connsiteX1" fmla="*/ 298866 w 3610635"/>
                <a:gd name="connsiteY1" fmla="*/ 0 h 1523999"/>
                <a:gd name="connsiteX2" fmla="*/ 298866 w 3610635"/>
                <a:gd name="connsiteY2" fmla="*/ 17800 h 1523999"/>
                <a:gd name="connsiteX3" fmla="*/ 17800 w 3610635"/>
                <a:gd name="connsiteY3" fmla="*/ 17800 h 1523999"/>
                <a:gd name="connsiteX4" fmla="*/ 17800 w 3610635"/>
                <a:gd name="connsiteY4" fmla="*/ 1506199 h 1523999"/>
                <a:gd name="connsiteX5" fmla="*/ 3592835 w 3610635"/>
                <a:gd name="connsiteY5" fmla="*/ 1506199 h 1523999"/>
                <a:gd name="connsiteX6" fmla="*/ 3592835 w 3610635"/>
                <a:gd name="connsiteY6" fmla="*/ 17800 h 1523999"/>
                <a:gd name="connsiteX7" fmla="*/ 685727 w 3610635"/>
                <a:gd name="connsiteY7" fmla="*/ 17800 h 1523999"/>
                <a:gd name="connsiteX8" fmla="*/ 685727 w 3610635"/>
                <a:gd name="connsiteY8" fmla="*/ 0 h 1523999"/>
                <a:gd name="connsiteX9" fmla="*/ 3610635 w 3610635"/>
                <a:gd name="connsiteY9" fmla="*/ 0 h 1523999"/>
                <a:gd name="connsiteX10" fmla="*/ 3610635 w 3610635"/>
                <a:gd name="connsiteY10" fmla="*/ 1523999 h 1523999"/>
                <a:gd name="connsiteX11" fmla="*/ 0 w 3610635"/>
                <a:gd name="connsiteY11" fmla="*/ 1523999 h 152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10635" h="1523999">
                  <a:moveTo>
                    <a:pt x="0" y="0"/>
                  </a:moveTo>
                  <a:lnTo>
                    <a:pt x="298866" y="0"/>
                  </a:lnTo>
                  <a:lnTo>
                    <a:pt x="298866" y="17800"/>
                  </a:lnTo>
                  <a:lnTo>
                    <a:pt x="17800" y="17800"/>
                  </a:lnTo>
                  <a:lnTo>
                    <a:pt x="17800" y="1506199"/>
                  </a:lnTo>
                  <a:lnTo>
                    <a:pt x="3592835" y="1506199"/>
                  </a:lnTo>
                  <a:lnTo>
                    <a:pt x="3592835" y="17800"/>
                  </a:lnTo>
                  <a:lnTo>
                    <a:pt x="685727" y="17800"/>
                  </a:lnTo>
                  <a:lnTo>
                    <a:pt x="685727" y="0"/>
                  </a:lnTo>
                  <a:lnTo>
                    <a:pt x="3610635" y="0"/>
                  </a:lnTo>
                  <a:lnTo>
                    <a:pt x="3610635" y="1523999"/>
                  </a:lnTo>
                  <a:lnTo>
                    <a:pt x="0" y="152399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grpSp>
          <p:nvGrpSpPr>
            <p:cNvPr id="15" name="群組 14"/>
            <p:cNvGrpSpPr/>
            <p:nvPr/>
          </p:nvGrpSpPr>
          <p:grpSpPr>
            <a:xfrm>
              <a:off x="8159367" y="3905664"/>
              <a:ext cx="327160" cy="327160"/>
              <a:chOff x="10524609" y="3512616"/>
              <a:chExt cx="381264" cy="381264"/>
            </a:xfrm>
          </p:grpSpPr>
          <p:pic>
            <p:nvPicPr>
              <p:cNvPr id="16" name="圖片 15"/>
              <p:cNvPicPr>
                <a:picLocks noChangeAspect="1"/>
              </p:cNvPicPr>
              <p:nvPr/>
            </p:nvPicPr>
            <p:blipFill rotWithShape="1">
              <a:blip r:embed="rId6" cstate="print">
                <a:extLst>
                  <a:ext uri="{28A0092B-C50C-407E-A947-70E740481C1C}">
                    <a14:useLocalDpi xmlns:a14="http://schemas.microsoft.com/office/drawing/2010/main" val="0"/>
                  </a:ext>
                </a:extLst>
              </a:blip>
              <a:srcRect r="9094" b="54004"/>
              <a:stretch/>
            </p:blipFill>
            <p:spPr>
              <a:xfrm>
                <a:off x="10524609" y="3512616"/>
                <a:ext cx="346591" cy="175364"/>
              </a:xfrm>
              <a:prstGeom prst="rect">
                <a:avLst/>
              </a:prstGeom>
            </p:spPr>
          </p:pic>
          <p:pic>
            <p:nvPicPr>
              <p:cNvPr id="17" name="圖片 16"/>
              <p:cNvPicPr>
                <a:picLocks noChangeAspect="1"/>
              </p:cNvPicPr>
              <p:nvPr/>
            </p:nvPicPr>
            <p:blipFill rotWithShape="1">
              <a:blip r:embed="rId7" cstate="print">
                <a:lum bright="70000" contrast="-70000"/>
                <a:extLst>
                  <a:ext uri="{28A0092B-C50C-407E-A947-70E740481C1C}">
                    <a14:useLocalDpi xmlns:a14="http://schemas.microsoft.com/office/drawing/2010/main" val="0"/>
                  </a:ext>
                </a:extLst>
              </a:blip>
              <a:srcRect t="45996"/>
              <a:stretch/>
            </p:blipFill>
            <p:spPr>
              <a:xfrm>
                <a:off x="10524609" y="3687980"/>
                <a:ext cx="381264" cy="205900"/>
              </a:xfrm>
              <a:prstGeom prst="rect">
                <a:avLst/>
              </a:prstGeom>
            </p:spPr>
          </p:pic>
        </p:grpSp>
      </p:grpSp>
    </p:spTree>
    <p:extLst>
      <p:ext uri="{BB962C8B-B14F-4D97-AF65-F5344CB8AC3E}">
        <p14:creationId xmlns:p14="http://schemas.microsoft.com/office/powerpoint/2010/main" val="65722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257"/>
        </a:solidFill>
        <a:effectLst/>
      </p:bgPr>
    </p:bg>
    <p:spTree>
      <p:nvGrpSpPr>
        <p:cNvPr id="1" name=""/>
        <p:cNvGrpSpPr/>
        <p:nvPr/>
      </p:nvGrpSpPr>
      <p:grpSpPr>
        <a:xfrm>
          <a:off x="0" y="0"/>
          <a:ext cx="0" cy="0"/>
          <a:chOff x="0" y="0"/>
          <a:chExt cx="0" cy="0"/>
        </a:xfrm>
      </p:grpSpPr>
      <p:grpSp>
        <p:nvGrpSpPr>
          <p:cNvPr id="18" name="群組 17"/>
          <p:cNvGrpSpPr/>
          <p:nvPr/>
        </p:nvGrpSpPr>
        <p:grpSpPr>
          <a:xfrm>
            <a:off x="1755976" y="1291470"/>
            <a:ext cx="2240988" cy="3836710"/>
            <a:chOff x="1442300" y="1545996"/>
            <a:chExt cx="2422689" cy="4147794"/>
          </a:xfrm>
        </p:grpSpPr>
        <p:sp>
          <p:nvSpPr>
            <p:cNvPr id="2" name="圓角矩形 1"/>
            <p:cNvSpPr/>
            <p:nvPr/>
          </p:nvSpPr>
          <p:spPr>
            <a:xfrm>
              <a:off x="1442300" y="1545996"/>
              <a:ext cx="2422689" cy="4147794"/>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flipV="1">
              <a:off x="2493385" y="1708844"/>
              <a:ext cx="386502" cy="45719"/>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橢圓 3"/>
            <p:cNvSpPr/>
            <p:nvPr/>
          </p:nvSpPr>
          <p:spPr>
            <a:xfrm>
              <a:off x="2158738" y="1693289"/>
              <a:ext cx="122549" cy="12254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694464" y="1914229"/>
              <a:ext cx="1918359" cy="3473825"/>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6" name="직사각형 29"/>
          <p:cNvSpPr/>
          <p:nvPr/>
        </p:nvSpPr>
        <p:spPr>
          <a:xfrm>
            <a:off x="4730435" y="2450967"/>
            <a:ext cx="5346820" cy="2867388"/>
          </a:xfrm>
          <a:prstGeom prst="rect">
            <a:avLst/>
          </a:prstGeom>
        </p:spPr>
        <p:txBody>
          <a:bodyPr wrap="square">
            <a:spAutoFit/>
          </a:bodyPr>
          <a:lstStyle/>
          <a:p>
            <a:pPr>
              <a:lnSpc>
                <a:spcPct val="150000"/>
              </a:lnSpc>
            </a:pPr>
            <a:r>
              <a:rPr lang="en-US" altLang="ko-KR" sz="13800" dirty="0">
                <a:solidFill>
                  <a:schemeClr val="bg1">
                    <a:lumMod val="85000"/>
                  </a:schemeClr>
                </a:solidFill>
              </a:rPr>
              <a:t>DEMO</a:t>
            </a:r>
            <a:endParaRPr lang="ko-KR" altLang="en-US" sz="13800" dirty="0">
              <a:solidFill>
                <a:schemeClr val="bg1">
                  <a:lumMod val="85000"/>
                </a:schemeClr>
              </a:solidFill>
            </a:endParaRPr>
          </a:p>
        </p:txBody>
      </p:sp>
      <p:pic>
        <p:nvPicPr>
          <p:cNvPr id="31" name="圖片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2426" y="2958890"/>
            <a:ext cx="1308804" cy="440204"/>
          </a:xfrm>
          <a:prstGeom prst="rect">
            <a:avLst/>
          </a:prstGeom>
          <a:noFill/>
        </p:spPr>
      </p:pic>
    </p:spTree>
    <p:extLst>
      <p:ext uri="{BB962C8B-B14F-4D97-AF65-F5344CB8AC3E}">
        <p14:creationId xmlns:p14="http://schemas.microsoft.com/office/powerpoint/2010/main" val="295851574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7D1CF"/>
        </a:solidFill>
        <a:effectLst/>
      </p:bgPr>
    </p:bg>
    <p:spTree>
      <p:nvGrpSpPr>
        <p:cNvPr id="1" name=""/>
        <p:cNvGrpSpPr/>
        <p:nvPr/>
      </p:nvGrpSpPr>
      <p:grpSpPr>
        <a:xfrm>
          <a:off x="0" y="0"/>
          <a:ext cx="0" cy="0"/>
          <a:chOff x="0" y="0"/>
          <a:chExt cx="0" cy="0"/>
        </a:xfrm>
      </p:grpSpPr>
      <p:sp>
        <p:nvSpPr>
          <p:cNvPr id="14" name="직사각형 2"/>
          <p:cNvSpPr/>
          <p:nvPr/>
        </p:nvSpPr>
        <p:spPr>
          <a:xfrm>
            <a:off x="6096000" y="0"/>
            <a:ext cx="6096000" cy="6858000"/>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 name="矩形 3"/>
          <p:cNvSpPr/>
          <p:nvPr/>
        </p:nvSpPr>
        <p:spPr>
          <a:xfrm>
            <a:off x="496478" y="388855"/>
            <a:ext cx="11199043" cy="6080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
        <p:nvSpPr>
          <p:cNvPr id="10" name="文本框 18"/>
          <p:cNvSpPr txBox="1">
            <a:spLocks noChangeArrowheads="1"/>
          </p:cNvSpPr>
          <p:nvPr/>
        </p:nvSpPr>
        <p:spPr bwMode="auto">
          <a:xfrm>
            <a:off x="4757544" y="3671226"/>
            <a:ext cx="2923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TW"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10636006 </a:t>
            </a:r>
            <a:r>
              <a:rPr kumimoji="0" lang="zh-TW" altLang="en-US"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錢佩青</a:t>
            </a:r>
            <a:endParaRPr kumimoji="0" lang="en-US" altLang="zh-TW" sz="2800" b="0"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11" name="文本框 18"/>
          <p:cNvSpPr txBox="1">
            <a:spLocks noChangeArrowheads="1"/>
          </p:cNvSpPr>
          <p:nvPr/>
        </p:nvSpPr>
        <p:spPr bwMode="auto">
          <a:xfrm>
            <a:off x="3258535" y="2082042"/>
            <a:ext cx="570006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1" lang="en-US" altLang="zh-CN" sz="7200" b="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rPr>
              <a:t>05 </a:t>
            </a:r>
            <a:r>
              <a:rPr lang="zh-TW" altLang="en-US" sz="7200" kern="0" dirty="0">
                <a:solidFill>
                  <a:srgbClr val="404257"/>
                </a:solidFill>
                <a:latin typeface="文泉驛等寬微米黑" panose="020B0606030804020204" pitchFamily="34" charset="-120"/>
                <a:ea typeface="文泉驛等寬微米黑" panose="020B0606030804020204" pitchFamily="34" charset="-120"/>
              </a:rPr>
              <a:t>未來展望</a:t>
            </a:r>
            <a:endParaRPr kumimoji="0" lang="en-US" altLang="zh-TW" sz="7200" b="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endParaRPr>
          </a:p>
        </p:txBody>
      </p:sp>
    </p:spTree>
    <p:extLst>
      <p:ext uri="{BB962C8B-B14F-4D97-AF65-F5344CB8AC3E}">
        <p14:creationId xmlns:p14="http://schemas.microsoft.com/office/powerpoint/2010/main" val="279781907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rgbClr val="87D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8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FF3399"/>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chemeClr val="tx1">
              <a:lumMod val="75000"/>
              <a:lumOff val="25000"/>
            </a:schemeClr>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chemeClr val="tx1">
                      <a:lumMod val="65000"/>
                      <a:lumOff val="35000"/>
                    </a:schemeClr>
                  </a:solidFill>
                  <a:latin typeface="야놀자 야체 B" panose="02020603020101020101" pitchFamily="18" charset="-127"/>
                  <a:ea typeface="야놀자 야체 B" panose="02020603020101020101" pitchFamily="18" charset="-127"/>
                </a:rPr>
                <a:t>5</a:t>
              </a:r>
              <a:endParaRPr lang="ko-KR" altLang="en-US" sz="20000" dirty="0">
                <a:solidFill>
                  <a:schemeClr val="tx1">
                    <a:lumMod val="65000"/>
                    <a:lumOff val="35000"/>
                  </a:schemeClr>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未來展望</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grpSp>
        <p:nvGrpSpPr>
          <p:cNvPr id="4" name="群組 3"/>
          <p:cNvGrpSpPr/>
          <p:nvPr/>
        </p:nvGrpSpPr>
        <p:grpSpPr>
          <a:xfrm>
            <a:off x="4338748" y="3863488"/>
            <a:ext cx="1521736" cy="901840"/>
            <a:chOff x="4338748" y="3863488"/>
            <a:chExt cx="1521736" cy="901840"/>
          </a:xfrm>
        </p:grpSpPr>
        <p:sp>
          <p:nvSpPr>
            <p:cNvPr id="46" name="모서리가 둥근 직사각형 168"/>
            <p:cNvSpPr/>
            <p:nvPr/>
          </p:nvSpPr>
          <p:spPr>
            <a:xfrm rot="5400000">
              <a:off x="4750539" y="3655382"/>
              <a:ext cx="818012" cy="140187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7" name="한쪽 모서리가 잘린 사각형 111"/>
            <p:cNvSpPr/>
            <p:nvPr/>
          </p:nvSpPr>
          <p:spPr>
            <a:xfrm rot="5400000">
              <a:off x="4661023" y="3571555"/>
              <a:ext cx="818012" cy="1401879"/>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48" name="직사각형 113"/>
            <p:cNvSpPr/>
            <p:nvPr/>
          </p:nvSpPr>
          <p:spPr>
            <a:xfrm>
              <a:off x="4338748" y="3863488"/>
              <a:ext cx="1401880" cy="665375"/>
            </a:xfrm>
            <a:prstGeom prst="rect">
              <a:avLst/>
            </a:prstGeom>
            <a:effectLst/>
          </p:spPr>
          <p:txBody>
            <a:bodyPr wrap="square">
              <a:spAutoFit/>
            </a:bodyPr>
            <a:lstStyle/>
            <a:p>
              <a:pPr algn="ctr">
                <a:lnSpc>
                  <a:spcPct val="150000"/>
                </a:lnSpc>
              </a:pPr>
              <a:r>
                <a:rPr lang="zh-TW" altLang="en-US" sz="2800" b="1" dirty="0">
                  <a:solidFill>
                    <a:schemeClr val="tx1">
                      <a:lumMod val="65000"/>
                      <a:lumOff val="35000"/>
                    </a:schemeClr>
                  </a:solidFill>
                  <a:latin typeface="Microsoft YaHei Light" panose="020B0502040204020203" pitchFamily="34" charset="-122"/>
                  <a:ea typeface="Microsoft YaHei Light" panose="020B0502040204020203" pitchFamily="34" charset="-122"/>
                </a:rPr>
                <a:t>文章</a:t>
              </a:r>
              <a:endParaRPr lang="ko-KR" altLang="en-US" sz="1050" dirty="0">
                <a:solidFill>
                  <a:schemeClr val="tx1">
                    <a:lumMod val="65000"/>
                    <a:lumOff val="35000"/>
                  </a:schemeClr>
                </a:solidFill>
                <a:latin typeface="Microsoft YaHei Light" panose="020B0502040204020203" pitchFamily="34" charset="-122"/>
              </a:endParaRPr>
            </a:p>
          </p:txBody>
        </p:sp>
      </p:grpSp>
      <p:sp>
        <p:nvSpPr>
          <p:cNvPr id="58" name="직사각형 125"/>
          <p:cNvSpPr/>
          <p:nvPr/>
        </p:nvSpPr>
        <p:spPr>
          <a:xfrm>
            <a:off x="6166148" y="841033"/>
            <a:ext cx="6025852" cy="646331"/>
          </a:xfrm>
          <a:prstGeom prst="rect">
            <a:avLst/>
          </a:prstGeom>
        </p:spPr>
        <p:txBody>
          <a:bodyPr wrap="square">
            <a:spAutoFit/>
          </a:bodyPr>
          <a:lstStyle/>
          <a:p>
            <a:pPr marL="90488">
              <a:lnSpc>
                <a:spcPct val="150000"/>
              </a:lnSpc>
            </a:pPr>
            <a:r>
              <a:rPr lang="zh-TW" altLang="en-US" sz="2400" kern="0" dirty="0">
                <a:solidFill>
                  <a:srgbClr val="595959"/>
                </a:solidFill>
                <a:latin typeface="Microsoft YaHei Light" panose="020B0502040204020203" pitchFamily="34" charset="-122"/>
                <a:ea typeface="Microsoft YaHei Light" panose="020B0502040204020203" pitchFamily="34" charset="-122"/>
              </a:rPr>
              <a:t>雙重選擇聲波或</a:t>
            </a:r>
            <a:r>
              <a:rPr lang="zh-CN" altLang="en-US" sz="2400" kern="0" dirty="0">
                <a:solidFill>
                  <a:srgbClr val="595959"/>
                </a:solidFill>
                <a:latin typeface="Microsoft YaHei Light" panose="020B0502040204020203" pitchFamily="34" charset="-122"/>
                <a:ea typeface="Microsoft YaHei Light" panose="020B0502040204020203" pitchFamily="34" charset="-122"/>
              </a:rPr>
              <a:t>超聲波的方式傳輸</a:t>
            </a:r>
            <a:endParaRPr lang="en-US" altLang="ko-KR" sz="1600" dirty="0">
              <a:solidFill>
                <a:srgbClr val="A2A9B1"/>
              </a:solidFill>
              <a:latin typeface="Microsoft YaHei Light" panose="020B0502040204020203" pitchFamily="34" charset="-122"/>
              <a:ea typeface="Microsoft YaHei Light" panose="020B0502040204020203" pitchFamily="34" charset="-122"/>
            </a:endParaRPr>
          </a:p>
        </p:txBody>
      </p:sp>
      <p:sp>
        <p:nvSpPr>
          <p:cNvPr id="59" name="직사각형 126"/>
          <p:cNvSpPr/>
          <p:nvPr/>
        </p:nvSpPr>
        <p:spPr>
          <a:xfrm>
            <a:off x="6166148" y="2501337"/>
            <a:ext cx="4171652" cy="535531"/>
          </a:xfrm>
          <a:prstGeom prst="rect">
            <a:avLst/>
          </a:prstGeom>
        </p:spPr>
        <p:txBody>
          <a:bodyPr wrap="square">
            <a:spAutoFit/>
          </a:bodyPr>
          <a:lstStyle/>
          <a:p>
            <a:pPr lvl="0" defTabSz="1087438" latinLnBrk="0">
              <a:lnSpc>
                <a:spcPct val="120000"/>
              </a:lnSpc>
              <a:spcBef>
                <a:spcPct val="20000"/>
              </a:spcBef>
              <a:defRPr/>
            </a:pPr>
            <a:r>
              <a:rPr lang="zh-TW" altLang="en-US" sz="2400" kern="0" dirty="0">
                <a:solidFill>
                  <a:srgbClr val="595959"/>
                </a:solidFill>
                <a:latin typeface="Microsoft YaHei Light" panose="020B0502040204020203" pitchFamily="34" charset="-122"/>
                <a:ea typeface="Microsoft YaHei Light" panose="020B0502040204020203" pitchFamily="34" charset="-122"/>
              </a:rPr>
              <a:t>即時更新名片資訊功能將收費</a:t>
            </a:r>
            <a:endParaRPr lang="en-US" altLang="zh-CN" sz="2400" kern="0" dirty="0">
              <a:solidFill>
                <a:srgbClr val="595959"/>
              </a:solidFill>
              <a:latin typeface="Microsoft YaHei Light" panose="020B0502040204020203" pitchFamily="34" charset="-122"/>
              <a:ea typeface="Microsoft YaHei Light" panose="020B0502040204020203" pitchFamily="34" charset="-122"/>
            </a:endParaRPr>
          </a:p>
        </p:txBody>
      </p:sp>
      <p:sp>
        <p:nvSpPr>
          <p:cNvPr id="60" name="직사각형 127"/>
          <p:cNvSpPr/>
          <p:nvPr/>
        </p:nvSpPr>
        <p:spPr>
          <a:xfrm>
            <a:off x="6166148" y="4050841"/>
            <a:ext cx="5692149" cy="535531"/>
          </a:xfrm>
          <a:prstGeom prst="rect">
            <a:avLst/>
          </a:prstGeom>
        </p:spPr>
        <p:txBody>
          <a:bodyPr wrap="square">
            <a:spAutoFit/>
          </a:bodyPr>
          <a:lstStyle/>
          <a:p>
            <a:pPr lvl="0" defTabSz="1087438" latinLnBrk="0">
              <a:lnSpc>
                <a:spcPct val="120000"/>
              </a:lnSpc>
              <a:spcBef>
                <a:spcPct val="20000"/>
              </a:spcBef>
              <a:defRPr/>
            </a:pPr>
            <a:r>
              <a:rPr lang="zh-TW" altLang="en-US" sz="2400" kern="0" dirty="0">
                <a:solidFill>
                  <a:srgbClr val="595959"/>
                </a:solidFill>
                <a:latin typeface="Microsoft YaHei Light" panose="020B0502040204020203" pitchFamily="34" charset="-122"/>
                <a:ea typeface="Microsoft YaHei Light" panose="020B0502040204020203" pitchFamily="34" charset="-122"/>
              </a:rPr>
              <a:t>文章功能可追蹤其他使用者</a:t>
            </a:r>
            <a:endParaRPr lang="en-US" altLang="zh-TW" sz="2400" kern="0" dirty="0">
              <a:solidFill>
                <a:srgbClr val="595959"/>
              </a:solidFill>
              <a:latin typeface="Microsoft YaHei Light" panose="020B0502040204020203" pitchFamily="34" charset="-122"/>
              <a:ea typeface="Microsoft YaHei Light" panose="020B0502040204020203" pitchFamily="34" charset="-122"/>
            </a:endParaRPr>
          </a:p>
        </p:txBody>
      </p:sp>
      <p:sp>
        <p:nvSpPr>
          <p:cNvPr id="61" name="직사각형 128"/>
          <p:cNvSpPr/>
          <p:nvPr/>
        </p:nvSpPr>
        <p:spPr>
          <a:xfrm>
            <a:off x="6166148" y="5600345"/>
            <a:ext cx="3888588" cy="535531"/>
          </a:xfrm>
          <a:prstGeom prst="rect">
            <a:avLst/>
          </a:prstGeom>
        </p:spPr>
        <p:txBody>
          <a:bodyPr wrap="square">
            <a:spAutoFit/>
          </a:bodyPr>
          <a:lstStyle/>
          <a:p>
            <a:pPr lvl="0" defTabSz="1087438" latinLnBrk="0">
              <a:lnSpc>
                <a:spcPct val="120000"/>
              </a:lnSpc>
              <a:spcBef>
                <a:spcPct val="20000"/>
              </a:spcBef>
              <a:defRPr/>
            </a:pPr>
            <a:r>
              <a:rPr lang="zh-TW" altLang="en-US" sz="2400" kern="0" dirty="0">
                <a:solidFill>
                  <a:srgbClr val="595959"/>
                </a:solidFill>
                <a:latin typeface="Microsoft YaHei Light" panose="020B0502040204020203" pitchFamily="34" charset="-122"/>
                <a:ea typeface="Microsoft YaHei Light" panose="020B0502040204020203" pitchFamily="34" charset="-122"/>
                <a:sym typeface="时尚中黑简体" panose="02020500000000000000" charset="-122"/>
              </a:rPr>
              <a:t>預約功能與增加活動功能 </a:t>
            </a:r>
          </a:p>
        </p:txBody>
      </p:sp>
      <p:grpSp>
        <p:nvGrpSpPr>
          <p:cNvPr id="3" name="群組 2"/>
          <p:cNvGrpSpPr/>
          <p:nvPr/>
        </p:nvGrpSpPr>
        <p:grpSpPr>
          <a:xfrm>
            <a:off x="4342586" y="2316200"/>
            <a:ext cx="1500081" cy="910232"/>
            <a:chOff x="4342586" y="2316200"/>
            <a:chExt cx="1500081" cy="910232"/>
          </a:xfrm>
        </p:grpSpPr>
        <p:sp>
          <p:nvSpPr>
            <p:cNvPr id="62" name="모서리가 둥근 직사각형 129"/>
            <p:cNvSpPr/>
            <p:nvPr/>
          </p:nvSpPr>
          <p:spPr>
            <a:xfrm rot="5400000">
              <a:off x="4732722" y="2116486"/>
              <a:ext cx="818012" cy="1401879"/>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3" name="한쪽 모서리가 잘린 사각형 130"/>
            <p:cNvSpPr/>
            <p:nvPr/>
          </p:nvSpPr>
          <p:spPr>
            <a:xfrm rot="5400000">
              <a:off x="4664862" y="2024267"/>
              <a:ext cx="818012" cy="1401879"/>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4" name="직사각형 131"/>
            <p:cNvSpPr/>
            <p:nvPr/>
          </p:nvSpPr>
          <p:spPr>
            <a:xfrm>
              <a:off x="4342586" y="2316200"/>
              <a:ext cx="1401880" cy="665375"/>
            </a:xfrm>
            <a:prstGeom prst="rect">
              <a:avLst/>
            </a:prstGeom>
            <a:effectLst/>
          </p:spPr>
          <p:txBody>
            <a:bodyPr wrap="square">
              <a:spAutoFit/>
            </a:bodyPr>
            <a:lstStyle/>
            <a:p>
              <a:pPr algn="ctr">
                <a:lnSpc>
                  <a:spcPct val="150000"/>
                </a:lnSpc>
              </a:pPr>
              <a:r>
                <a:rPr lang="zh-TW" altLang="en-US" sz="2800" b="1" dirty="0">
                  <a:solidFill>
                    <a:prstClr val="black">
                      <a:lumMod val="65000"/>
                      <a:lumOff val="35000"/>
                    </a:prstClr>
                  </a:solidFill>
                  <a:latin typeface="Microsoft YaHei Light" panose="020B0502040204020203" pitchFamily="34" charset="-122"/>
                  <a:ea typeface="Microsoft YaHei Light" panose="020B0502040204020203" pitchFamily="34" charset="-122"/>
                </a:rPr>
                <a:t>名片</a:t>
              </a:r>
              <a:endParaRPr lang="ko-KR" altLang="en-US" sz="1050" dirty="0">
                <a:solidFill>
                  <a:prstClr val="black">
                    <a:lumMod val="65000"/>
                    <a:lumOff val="35000"/>
                  </a:prstClr>
                </a:solidFill>
                <a:latin typeface="Microsoft YaHei Light" panose="020B0502040204020203" pitchFamily="34" charset="-122"/>
              </a:endParaRPr>
            </a:p>
          </p:txBody>
        </p:sp>
      </p:grpSp>
      <p:grpSp>
        <p:nvGrpSpPr>
          <p:cNvPr id="7" name="群組 6"/>
          <p:cNvGrpSpPr/>
          <p:nvPr/>
        </p:nvGrpSpPr>
        <p:grpSpPr>
          <a:xfrm>
            <a:off x="4342550" y="5420230"/>
            <a:ext cx="1517934" cy="910229"/>
            <a:chOff x="4342550" y="5420230"/>
            <a:chExt cx="1517934" cy="910229"/>
          </a:xfrm>
        </p:grpSpPr>
        <p:sp>
          <p:nvSpPr>
            <p:cNvPr id="65" name="모서리가 둥근 직사각형 140"/>
            <p:cNvSpPr/>
            <p:nvPr/>
          </p:nvSpPr>
          <p:spPr>
            <a:xfrm rot="5400000">
              <a:off x="4750541" y="5220515"/>
              <a:ext cx="818008" cy="1401879"/>
            </a:xfrm>
            <a:prstGeom prst="roundRect">
              <a:avLst>
                <a:gd name="adj" fmla="val 5796"/>
              </a:avLst>
            </a:prstGeom>
            <a:solidFill>
              <a:srgbClr val="96D1CF"/>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6" name="한쪽 모서리가 잘린 사각형 141"/>
            <p:cNvSpPr/>
            <p:nvPr/>
          </p:nvSpPr>
          <p:spPr>
            <a:xfrm rot="5400000">
              <a:off x="4664827" y="5128297"/>
              <a:ext cx="818010" cy="1401879"/>
            </a:xfrm>
            <a:prstGeom prst="snip1Rect">
              <a:avLst/>
            </a:prstGeom>
            <a:solidFill>
              <a:srgbClr val="F9F0E1"/>
            </a:solidFill>
            <a:ln w="190500" cap="rnd">
              <a:solidFill>
                <a:srgbClr val="F9F0E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7" name="직사각형 167"/>
            <p:cNvSpPr/>
            <p:nvPr/>
          </p:nvSpPr>
          <p:spPr>
            <a:xfrm>
              <a:off x="4342550" y="5420230"/>
              <a:ext cx="1401880" cy="665375"/>
            </a:xfrm>
            <a:prstGeom prst="rect">
              <a:avLst/>
            </a:prstGeom>
            <a:effectLst/>
          </p:spPr>
          <p:txBody>
            <a:bodyPr wrap="square">
              <a:spAutoFit/>
            </a:bodyPr>
            <a:lstStyle/>
            <a:p>
              <a:pPr algn="ctr">
                <a:lnSpc>
                  <a:spcPct val="150000"/>
                </a:lnSpc>
              </a:pPr>
              <a:r>
                <a:rPr lang="zh-TW" altLang="en-US" sz="2800" b="1" dirty="0">
                  <a:solidFill>
                    <a:prstClr val="black">
                      <a:lumMod val="65000"/>
                      <a:lumOff val="35000"/>
                    </a:prstClr>
                  </a:solidFill>
                  <a:latin typeface="Microsoft YaHei Light" panose="020B0502040204020203" pitchFamily="34" charset="-122"/>
                  <a:ea typeface="Microsoft YaHei Light" panose="020B0502040204020203" pitchFamily="34" charset="-122"/>
                </a:rPr>
                <a:t>社群</a:t>
              </a:r>
              <a:endParaRPr lang="ko-KR" altLang="en-US" sz="1050" dirty="0">
                <a:solidFill>
                  <a:prstClr val="black">
                    <a:lumMod val="65000"/>
                    <a:lumOff val="35000"/>
                  </a:prstClr>
                </a:solidFill>
                <a:latin typeface="Microsoft YaHei Light" panose="020B0502040204020203" pitchFamily="34" charset="-122"/>
              </a:endParaRPr>
            </a:p>
          </p:txBody>
        </p:sp>
      </p:grpSp>
      <p:grpSp>
        <p:nvGrpSpPr>
          <p:cNvPr id="2" name="群組 1"/>
          <p:cNvGrpSpPr/>
          <p:nvPr/>
        </p:nvGrpSpPr>
        <p:grpSpPr>
          <a:xfrm>
            <a:off x="4338749" y="667240"/>
            <a:ext cx="1521736" cy="915090"/>
            <a:chOff x="4338749" y="667240"/>
            <a:chExt cx="1521736" cy="915090"/>
          </a:xfrm>
        </p:grpSpPr>
        <p:sp>
          <p:nvSpPr>
            <p:cNvPr id="68" name="모서리가 둥근 직사각형 169"/>
            <p:cNvSpPr/>
            <p:nvPr/>
          </p:nvSpPr>
          <p:spPr>
            <a:xfrm rot="5400000">
              <a:off x="4750542" y="472386"/>
              <a:ext cx="818008" cy="1401879"/>
            </a:xfrm>
            <a:prstGeom prst="roundRect">
              <a:avLst>
                <a:gd name="adj" fmla="val 5796"/>
              </a:avLst>
            </a:prstGeom>
            <a:solidFill>
              <a:srgbClr val="FF6B7E"/>
            </a:solidFill>
            <a:ln w="190500" cap="rnd">
              <a:noFill/>
              <a:rou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9" name="한쪽 모서리가 잘린 사각형 170"/>
            <p:cNvSpPr/>
            <p:nvPr/>
          </p:nvSpPr>
          <p:spPr>
            <a:xfrm rot="5400000">
              <a:off x="4661025" y="375307"/>
              <a:ext cx="818010" cy="1401879"/>
            </a:xfrm>
            <a:prstGeom prst="snip1Rect">
              <a:avLst/>
            </a:prstGeom>
            <a:solidFill>
              <a:schemeClr val="bg1"/>
            </a:solidFill>
            <a:ln w="190500" cap="rnd">
              <a:solidFill>
                <a:schemeClr val="bg1"/>
              </a:solidFill>
              <a:round/>
            </a:ln>
            <a:effectLst>
              <a:outerShdw blurRad="190500" dist="508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0" name="직사각형 171"/>
            <p:cNvSpPr/>
            <p:nvPr/>
          </p:nvSpPr>
          <p:spPr>
            <a:xfrm>
              <a:off x="4338749" y="667240"/>
              <a:ext cx="1401880" cy="665375"/>
            </a:xfrm>
            <a:prstGeom prst="rect">
              <a:avLst/>
            </a:prstGeom>
            <a:effectLst/>
          </p:spPr>
          <p:txBody>
            <a:bodyPr wrap="square">
              <a:spAutoFit/>
            </a:bodyPr>
            <a:lstStyle/>
            <a:p>
              <a:pPr algn="ctr">
                <a:lnSpc>
                  <a:spcPct val="150000"/>
                </a:lnSpc>
              </a:pPr>
              <a:r>
                <a:rPr lang="zh-TW" altLang="en-US" sz="2800" b="1" dirty="0">
                  <a:solidFill>
                    <a:schemeClr val="tx1">
                      <a:lumMod val="65000"/>
                      <a:lumOff val="35000"/>
                    </a:schemeClr>
                  </a:solidFill>
                  <a:latin typeface="Microsoft YaHei Light" panose="020B0502040204020203" pitchFamily="34" charset="-122"/>
                  <a:ea typeface="Microsoft YaHei Light" panose="020B0502040204020203" pitchFamily="34" charset="-122"/>
                </a:rPr>
                <a:t>聲波</a:t>
              </a:r>
              <a:endParaRPr lang="ko-KR" altLang="en-US" sz="1050" dirty="0">
                <a:solidFill>
                  <a:schemeClr val="tx1">
                    <a:lumMod val="65000"/>
                    <a:lumOff val="35000"/>
                  </a:schemeClr>
                </a:solidFill>
                <a:latin typeface="Microsoft YaHei Light" panose="020B0502040204020203" pitchFamily="34" charset="-122"/>
              </a:endParaRPr>
            </a:p>
          </p:txBody>
        </p:sp>
      </p:grpSp>
    </p:spTree>
    <p:extLst>
      <p:ext uri="{BB962C8B-B14F-4D97-AF65-F5344CB8AC3E}">
        <p14:creationId xmlns:p14="http://schemas.microsoft.com/office/powerpoint/2010/main" val="390289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wipe(left)">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left)">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wipe(left)">
                                      <p:cBhvr>
                                        <p:cTn id="31" dur="500"/>
                                        <p:tgtEl>
                                          <p:spTgt spid="6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left)">
                                      <p:cBhvr>
                                        <p:cTn id="3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rgbClr val="87D1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8B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FF3399"/>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a:solidFill>
            <a:schemeClr val="tx1">
              <a:lumMod val="75000"/>
              <a:lumOff val="25000"/>
            </a:schemeClr>
          </a:solidFill>
        </p:grpSpPr>
        <p:sp>
          <p:nvSpPr>
            <p:cNvPr id="22" name="직사각형 4"/>
            <p:cNvSpPr/>
            <p:nvPr/>
          </p:nvSpPr>
          <p:spPr>
            <a:xfrm>
              <a:off x="0" y="-1"/>
              <a:ext cx="2988944" cy="6858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chemeClr val="tx1">
                      <a:lumMod val="65000"/>
                      <a:lumOff val="35000"/>
                    </a:schemeClr>
                  </a:solidFill>
                  <a:latin typeface="야놀자 야체 B" panose="02020603020101020101" pitchFamily="18" charset="-127"/>
                  <a:ea typeface="야놀자 야체 B" panose="02020603020101020101" pitchFamily="18" charset="-127"/>
                </a:rPr>
                <a:t>6</a:t>
              </a:r>
              <a:endParaRPr lang="ko-KR" altLang="en-US" sz="20000" dirty="0">
                <a:solidFill>
                  <a:schemeClr val="tx1">
                    <a:lumMod val="65000"/>
                    <a:lumOff val="35000"/>
                  </a:schemeClr>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grpFill/>
          </p:spPr>
          <p:txBody>
            <a:bodyPr wrap="square" rtlCol="0">
              <a:spAutoFit/>
            </a:bodyPr>
            <a:lstStyle/>
            <a:p>
              <a:pPr algn="ctr">
                <a:lnSpc>
                  <a:spcPct val="150000"/>
                </a:lnSpc>
              </a:pP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結語</a:t>
              </a: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a:grpFill/>
          </p:spPr>
        </p:pic>
      </p:grpSp>
      <p:pic>
        <p:nvPicPr>
          <p:cNvPr id="42" name="圖片 4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4444" y="2127250"/>
            <a:ext cx="136525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圖片 4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31869" y="2068512"/>
            <a:ext cx="2752725"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圖片 4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223797">
            <a:off x="4442794" y="2057400"/>
            <a:ext cx="1365250"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圖片 44"/>
          <p:cNvPicPr>
            <a:picLocks noChangeAspect="1"/>
          </p:cNvPicPr>
          <p:nvPr/>
        </p:nvPicPr>
        <p:blipFill>
          <a:blip r:embed="rId7" cstate="print">
            <a:extLst>
              <a:ext uri="{28A0092B-C50C-407E-A947-70E740481C1C}">
                <a14:useLocalDpi xmlns:a14="http://schemas.microsoft.com/office/drawing/2010/main" val="0"/>
              </a:ext>
            </a:extLst>
          </a:blip>
          <a:srcRect l="17633" t="38863" r="8865" b="18143"/>
          <a:stretch>
            <a:fillRect/>
          </a:stretch>
        </p:blipFill>
        <p:spPr bwMode="auto">
          <a:xfrm rot="1223797">
            <a:off x="4531694" y="3086100"/>
            <a:ext cx="1189037"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 descr="ãåçéäºãçåçæå°çµæ"/>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8294" y="604837"/>
            <a:ext cx="6564312"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圖片 49"/>
          <p:cNvPicPr>
            <a:picLocks noChangeAspect="1"/>
          </p:cNvPicPr>
          <p:nvPr/>
        </p:nvPicPr>
        <p:blipFill>
          <a:blip r:embed="rId9">
            <a:extLst>
              <a:ext uri="{28A0092B-C50C-407E-A947-70E740481C1C}">
                <a14:useLocalDpi xmlns:a14="http://schemas.microsoft.com/office/drawing/2010/main" val="0"/>
              </a:ext>
            </a:extLst>
          </a:blip>
          <a:srcRect l="2" t="5440" r="56644"/>
          <a:stretch>
            <a:fillRect/>
          </a:stretch>
        </p:blipFill>
        <p:spPr bwMode="auto">
          <a:xfrm>
            <a:off x="4060206" y="1179512"/>
            <a:ext cx="2692400" cy="438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片 4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61781" y="793750"/>
            <a:ext cx="2909888"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圖片 5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92419" y="1247775"/>
            <a:ext cx="2643187"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片 47"/>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62256" y="733425"/>
            <a:ext cx="2736700"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圖片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95919" y="2013373"/>
            <a:ext cx="6960576" cy="2341121"/>
          </a:xfrm>
          <a:prstGeom prst="rect">
            <a:avLst/>
          </a:prstGeom>
        </p:spPr>
      </p:pic>
    </p:spTree>
    <p:extLst>
      <p:ext uri="{BB962C8B-B14F-4D97-AF65-F5344CB8AC3E}">
        <p14:creationId xmlns:p14="http://schemas.microsoft.com/office/powerpoint/2010/main" val="423798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4.44444E-6 L 0.35938 0.01528 " pathEditMode="relative" rAng="0" ptsTypes="AA">
                                      <p:cBhvr>
                                        <p:cTn id="6" dur="2000" fill="hold"/>
                                        <p:tgtEl>
                                          <p:spTgt spid="45"/>
                                        </p:tgtEl>
                                        <p:attrNameLst>
                                          <p:attrName>ppt_x</p:attrName>
                                          <p:attrName>ppt_y</p:attrName>
                                        </p:attrNameLst>
                                      </p:cBhvr>
                                      <p:rCtr x="17969" y="76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50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5"/>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4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43"/>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4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5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52"/>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53"/>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51"/>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8BB2"/>
        </a:solidFill>
        <a:effectLst/>
      </p:bgPr>
    </p:bg>
    <p:spTree>
      <p:nvGrpSpPr>
        <p:cNvPr id="1" name=""/>
        <p:cNvGrpSpPr/>
        <p:nvPr/>
      </p:nvGrpSpPr>
      <p:grpSpPr>
        <a:xfrm>
          <a:off x="0" y="0"/>
          <a:ext cx="0" cy="0"/>
          <a:chOff x="0" y="0"/>
          <a:chExt cx="0" cy="0"/>
        </a:xfrm>
      </p:grpSpPr>
      <p:sp>
        <p:nvSpPr>
          <p:cNvPr id="6" name="剪去對角線角落矩形 5"/>
          <p:cNvSpPr/>
          <p:nvPr/>
        </p:nvSpPr>
        <p:spPr>
          <a:xfrm>
            <a:off x="0" y="0"/>
            <a:ext cx="12192000" cy="6858000"/>
          </a:xfrm>
          <a:prstGeom prst="snip2DiagRect">
            <a:avLst>
              <a:gd name="adj1" fmla="val 0"/>
              <a:gd name="adj2" fmla="val 50000"/>
            </a:avLst>
          </a:prstGeom>
          <a:solidFill>
            <a:srgbClr val="4042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직사각형 29"/>
          <p:cNvSpPr/>
          <p:nvPr/>
        </p:nvSpPr>
        <p:spPr>
          <a:xfrm>
            <a:off x="2527300" y="1890369"/>
            <a:ext cx="7956865" cy="2916568"/>
          </a:xfrm>
          <a:prstGeom prst="rect">
            <a:avLst/>
          </a:prstGeom>
        </p:spPr>
        <p:txBody>
          <a:bodyPr wrap="square">
            <a:spAutoFit/>
          </a:bodyPr>
          <a:lstStyle/>
          <a:p>
            <a:pPr>
              <a:lnSpc>
                <a:spcPct val="150000"/>
              </a:lnSpc>
            </a:pPr>
            <a:r>
              <a:rPr lang="zh-TW" altLang="en-US" sz="13800" dirty="0">
                <a:solidFill>
                  <a:schemeClr val="bg1"/>
                </a:solidFill>
                <a:latin typeface="Microsoft YaHei Light" panose="020B0502040204020203" pitchFamily="34" charset="-122"/>
                <a:ea typeface="Microsoft YaHei Light" panose="020B0502040204020203" pitchFamily="34" charset="-122"/>
              </a:rPr>
              <a:t>評審講評</a:t>
            </a:r>
            <a:endParaRPr lang="ko-KR" altLang="en-US" sz="13800" dirty="0">
              <a:solidFill>
                <a:schemeClr val="bg1"/>
              </a:solidFill>
              <a:latin typeface="Microsoft YaHei Light" panose="020B0502040204020203" pitchFamily="34" charset="-122"/>
            </a:endParaRPr>
          </a:p>
        </p:txBody>
      </p:sp>
      <p:pic>
        <p:nvPicPr>
          <p:cNvPr id="11" name="圖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625" y="456990"/>
            <a:ext cx="2902975" cy="976389"/>
          </a:xfrm>
          <a:prstGeom prst="rect">
            <a:avLst/>
          </a:prstGeom>
          <a:noFill/>
        </p:spPr>
      </p:pic>
    </p:spTree>
    <p:extLst>
      <p:ext uri="{BB962C8B-B14F-4D97-AF65-F5344CB8AC3E}">
        <p14:creationId xmlns:p14="http://schemas.microsoft.com/office/powerpoint/2010/main" val="131007774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6699"/>
        </a:solidFill>
        <a:effectLst/>
      </p:bgPr>
    </p:bg>
    <p:spTree>
      <p:nvGrpSpPr>
        <p:cNvPr id="1" name=""/>
        <p:cNvGrpSpPr/>
        <p:nvPr/>
      </p:nvGrpSpPr>
      <p:grpSpPr>
        <a:xfrm>
          <a:off x="0" y="0"/>
          <a:ext cx="0" cy="0"/>
          <a:chOff x="0" y="0"/>
          <a:chExt cx="0" cy="0"/>
        </a:xfrm>
      </p:grpSpPr>
      <p:sp>
        <p:nvSpPr>
          <p:cNvPr id="14" name="직사각형 2"/>
          <p:cNvSpPr/>
          <p:nvPr/>
        </p:nvSpPr>
        <p:spPr>
          <a:xfrm>
            <a:off x="6096000" y="0"/>
            <a:ext cx="6096000" cy="6858000"/>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dirty="0">
              <a:solidFill>
                <a:prstClr val="white"/>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 name="矩形 3"/>
          <p:cNvSpPr/>
          <p:nvPr/>
        </p:nvSpPr>
        <p:spPr>
          <a:xfrm>
            <a:off x="509047" y="386499"/>
            <a:ext cx="11199043" cy="60802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本框 18"/>
          <p:cNvSpPr txBox="1">
            <a:spLocks noChangeArrowheads="1"/>
          </p:cNvSpPr>
          <p:nvPr/>
        </p:nvSpPr>
        <p:spPr bwMode="auto">
          <a:xfrm>
            <a:off x="4833744" y="3673583"/>
            <a:ext cx="2923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TW"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10636014</a:t>
            </a:r>
            <a:r>
              <a:rPr kumimoji="0" lang="zh-TW" altLang="en-US"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張榕真</a:t>
            </a:r>
            <a:endParaRPr kumimoji="0" lang="en-US" altLang="zh-TW" i="0" u="none" strike="noStrike" kern="0" cap="none" spc="0" normalizeH="0" baseline="0" noProof="0" dirty="0">
              <a:ln>
                <a:noFill/>
              </a:ln>
              <a:solidFill>
                <a:schemeClr val="bg1">
                  <a:lumMod val="6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11" name="文本框 18"/>
          <p:cNvSpPr txBox="1">
            <a:spLocks noChangeArrowheads="1"/>
          </p:cNvSpPr>
          <p:nvPr/>
        </p:nvSpPr>
        <p:spPr bwMode="auto">
          <a:xfrm>
            <a:off x="1894534" y="2129918"/>
            <a:ext cx="842806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lvl="0" latinLnBrk="0">
              <a:lnSpc>
                <a:spcPct val="100000"/>
              </a:lnSpc>
              <a:spcBef>
                <a:spcPct val="0"/>
              </a:spcBef>
              <a:buNone/>
              <a:defRPr/>
            </a:pPr>
            <a:r>
              <a:rPr kumimoji="1" lang="en-US" altLang="zh-CN" sz="720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rPr>
              <a:t>01</a:t>
            </a:r>
            <a:r>
              <a:rPr kumimoji="1" lang="zh-TW" altLang="en-US" sz="7200" kern="0" dirty="0">
                <a:solidFill>
                  <a:srgbClr val="404257"/>
                </a:solidFill>
                <a:latin typeface="文泉驛等寬微米黑" panose="020B0606030804020204" pitchFamily="34" charset="-120"/>
                <a:ea typeface="文泉驛等寬微米黑" panose="020B0606030804020204" pitchFamily="34" charset="-120"/>
              </a:rPr>
              <a:t>開發</a:t>
            </a:r>
            <a:r>
              <a:rPr kumimoji="0" lang="zh-TW" altLang="en-US" sz="720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rPr>
              <a:t>背景與動機</a:t>
            </a:r>
            <a:endParaRPr kumimoji="0" lang="en-US" altLang="zh-TW" sz="7200" i="0" u="none" strike="noStrike" kern="0" cap="none" spc="0" normalizeH="0" baseline="0" noProof="0" dirty="0">
              <a:ln>
                <a:noFill/>
              </a:ln>
              <a:solidFill>
                <a:srgbClr val="404257"/>
              </a:solidFill>
              <a:effectLst/>
              <a:uLnTx/>
              <a:uFillTx/>
              <a:latin typeface="文泉驛等寬微米黑" panose="020B0606030804020204" pitchFamily="34" charset="-120"/>
              <a:ea typeface="文泉驛等寬微米黑" panose="020B0606030804020204" pitchFamily="34" charset="-120"/>
            </a:endParaRPr>
          </a:p>
        </p:txBody>
      </p:sp>
    </p:spTree>
    <p:extLst>
      <p:ext uri="{BB962C8B-B14F-4D97-AF65-F5344CB8AC3E}">
        <p14:creationId xmlns:p14="http://schemas.microsoft.com/office/powerpoint/2010/main" val="316423384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ãäº¤æåçãçåçæå°çµæ"/>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102" y="139699"/>
            <a:ext cx="9287898" cy="6718301"/>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p:grpSpPr>
        <p:sp>
          <p:nvSpPr>
            <p:cNvPr id="22" name="직사각형 4"/>
            <p:cNvSpPr/>
            <p:nvPr/>
          </p:nvSpPr>
          <p:spPr>
            <a:xfrm>
              <a:off x="0" y="-1"/>
              <a:ext cx="2988944" cy="6858001"/>
            </a:xfrm>
            <a:prstGeom prst="rect">
              <a:avLst/>
            </a:prstGeom>
            <a:solidFill>
              <a:srgbClr val="0D2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133E77"/>
                  </a:solidFill>
                  <a:latin typeface="야놀자 야체 B" panose="02020603020101020101" pitchFamily="18" charset="-127"/>
                  <a:ea typeface="야놀자 야체 B" panose="02020603020101020101" pitchFamily="18" charset="-127"/>
                </a:rPr>
                <a:t>1</a:t>
              </a:r>
              <a:endParaRPr lang="ko-KR" altLang="en-US" sz="20000" dirty="0">
                <a:solidFill>
                  <a:srgbClr val="133E77"/>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646331"/>
            </a:xfrm>
            <a:prstGeom prst="rect">
              <a:avLst/>
            </a:prstGeom>
            <a:noFill/>
          </p:spPr>
          <p:txBody>
            <a:bodyPr wrap="square" rtlCol="0">
              <a:spAutoFit/>
            </a:bodyPr>
            <a:lstStyle/>
            <a:p>
              <a:pPr algn="ctr">
                <a:lnSpc>
                  <a:spcPct val="150000"/>
                </a:lnSpc>
              </a:pPr>
              <a:r>
                <a:rPr lang="zh-TW" altLang="en-US" sz="24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a:t>
              </a: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背景與動機</a:t>
              </a:r>
              <a:endParaRPr lang="en-US" altLang="ko-KR" sz="1200" dirty="0">
                <a:solidFill>
                  <a:schemeClr val="bg1">
                    <a:lumMod val="50000"/>
                  </a:schemeClr>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pic>
          <p:nvPicPr>
            <p:cNvPr id="24" name="圖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p:spPr>
        </p:pic>
      </p:grpSp>
      <p:pic>
        <p:nvPicPr>
          <p:cNvPr id="25" name="Picture 2" descr="ãåçéäº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084" y="768936"/>
            <a:ext cx="6494776" cy="5726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5228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p:grpSpPr>
        <p:sp>
          <p:nvSpPr>
            <p:cNvPr id="22" name="직사각형 4"/>
            <p:cNvSpPr/>
            <p:nvPr/>
          </p:nvSpPr>
          <p:spPr>
            <a:xfrm>
              <a:off x="0" y="-1"/>
              <a:ext cx="2988944" cy="6858001"/>
            </a:xfrm>
            <a:prstGeom prst="rect">
              <a:avLst/>
            </a:prstGeom>
            <a:solidFill>
              <a:srgbClr val="0D2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133E77"/>
                  </a:solidFill>
                  <a:latin typeface="야놀자 야체 B" panose="02020603020101020101" pitchFamily="18" charset="-127"/>
                  <a:ea typeface="야놀자 야체 B" panose="02020603020101020101" pitchFamily="18" charset="-127"/>
                </a:rPr>
                <a:t>1</a:t>
              </a:r>
              <a:endParaRPr lang="ko-KR" altLang="en-US" sz="20000" dirty="0">
                <a:solidFill>
                  <a:srgbClr val="133E77"/>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noFill/>
          </p:spPr>
          <p:txBody>
            <a:bodyPr wrap="square" rtlCol="0">
              <a:spAutoFit/>
            </a:bodyPr>
            <a:lstStyle/>
            <a:p>
              <a:pPr algn="ctr">
                <a:lnSpc>
                  <a:spcPct val="150000"/>
                </a:lnSpc>
              </a:pPr>
              <a:r>
                <a:rPr lang="zh-TW" altLang="en-US" sz="24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a:t>
              </a: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背景與動機</a:t>
              </a:r>
              <a:endParaRPr lang="en-US" altLang="ko-KR" sz="1200" dirty="0">
                <a:solidFill>
                  <a:schemeClr val="bg1">
                    <a:lumMod val="50000"/>
                  </a:schemeClr>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p:spPr>
        </p:pic>
      </p:grpSp>
      <p:sp>
        <p:nvSpPr>
          <p:cNvPr id="8" name="向右箭號 7"/>
          <p:cNvSpPr/>
          <p:nvPr/>
        </p:nvSpPr>
        <p:spPr>
          <a:xfrm>
            <a:off x="5831557" y="3389803"/>
            <a:ext cx="3688722" cy="362361"/>
          </a:xfrm>
          <a:prstGeom prst="rightArrow">
            <a:avLst/>
          </a:prstGeom>
          <a:solidFill>
            <a:schemeClr val="tx1">
              <a:lumMod val="65000"/>
              <a:lumOff val="35000"/>
            </a:schemeClr>
          </a:solidFill>
          <a:ln>
            <a:noFill/>
          </a:ln>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grpSp>
        <p:nvGrpSpPr>
          <p:cNvPr id="9" name="群組 8"/>
          <p:cNvGrpSpPr>
            <a:grpSpLocks/>
          </p:cNvGrpSpPr>
          <p:nvPr/>
        </p:nvGrpSpPr>
        <p:grpSpPr bwMode="auto">
          <a:xfrm>
            <a:off x="5647859" y="2013373"/>
            <a:ext cx="1224382" cy="1224383"/>
            <a:chOff x="3776672" y="3382147"/>
            <a:chExt cx="1737360" cy="1737360"/>
          </a:xfrm>
        </p:grpSpPr>
        <p:sp>
          <p:nvSpPr>
            <p:cNvPr id="10" name="橢圓 9"/>
            <p:cNvSpPr/>
            <p:nvPr/>
          </p:nvSpPr>
          <p:spPr>
            <a:xfrm>
              <a:off x="3776672" y="3382147"/>
              <a:ext cx="1737360" cy="1737360"/>
            </a:xfrm>
            <a:prstGeom prst="ellipse">
              <a:avLst/>
            </a:prstGeom>
            <a:ln w="38100"/>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pic>
          <p:nvPicPr>
            <p:cNvPr id="11" name="圖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8307" y="3743782"/>
              <a:ext cx="1014092" cy="1014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群組 11"/>
          <p:cNvGrpSpPr>
            <a:grpSpLocks/>
          </p:cNvGrpSpPr>
          <p:nvPr/>
        </p:nvGrpSpPr>
        <p:grpSpPr bwMode="auto">
          <a:xfrm>
            <a:off x="7003113" y="2013373"/>
            <a:ext cx="1224383" cy="1224383"/>
            <a:chOff x="6000770" y="1957258"/>
            <a:chExt cx="1548000" cy="1548000"/>
          </a:xfrm>
        </p:grpSpPr>
        <p:sp>
          <p:nvSpPr>
            <p:cNvPr id="13" name="橢圓 12"/>
            <p:cNvSpPr/>
            <p:nvPr/>
          </p:nvSpPr>
          <p:spPr>
            <a:xfrm>
              <a:off x="6000770" y="1957258"/>
              <a:ext cx="1548000" cy="1548000"/>
            </a:xfrm>
            <a:prstGeom prst="ellipse">
              <a:avLst/>
            </a:prstGeom>
            <a:ln w="38100"/>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pic>
          <p:nvPicPr>
            <p:cNvPr id="14" name="圖片 20"/>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1770" y="2308258"/>
              <a:ext cx="846000" cy="84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5" name="群組 14"/>
          <p:cNvGrpSpPr>
            <a:grpSpLocks/>
          </p:cNvGrpSpPr>
          <p:nvPr/>
        </p:nvGrpSpPr>
        <p:grpSpPr bwMode="auto">
          <a:xfrm>
            <a:off x="8358368" y="2013373"/>
            <a:ext cx="1224383" cy="1224383"/>
            <a:chOff x="6000770" y="1957258"/>
            <a:chExt cx="1548000" cy="1548000"/>
          </a:xfrm>
        </p:grpSpPr>
        <p:sp>
          <p:nvSpPr>
            <p:cNvPr id="16" name="橢圓 15"/>
            <p:cNvSpPr/>
            <p:nvPr/>
          </p:nvSpPr>
          <p:spPr>
            <a:xfrm>
              <a:off x="6000770" y="1957258"/>
              <a:ext cx="1548000" cy="1548000"/>
            </a:xfrm>
            <a:prstGeom prst="ellipse">
              <a:avLst/>
            </a:prstGeom>
            <a:ln w="38100"/>
          </p:spPr>
          <p:style>
            <a:lnRef idx="2">
              <a:schemeClr val="dk1"/>
            </a:lnRef>
            <a:fillRef idx="1">
              <a:schemeClr val="lt1"/>
            </a:fillRef>
            <a:effectRef idx="0">
              <a:schemeClr val="dk1"/>
            </a:effectRef>
            <a:fontRef idx="minor">
              <a:schemeClr val="dk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pic>
          <p:nvPicPr>
            <p:cNvPr id="17" name="圖片 1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1770" y="2308258"/>
              <a:ext cx="846000" cy="84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圖片 17"/>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28692" y="2313215"/>
            <a:ext cx="1565512" cy="280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圖片 19"/>
          <p:cNvPicPr>
            <a:picLocks noChangeAspect="1"/>
          </p:cNvPicPr>
          <p:nvPr/>
        </p:nvPicPr>
        <p:blipFill>
          <a:blip r:embed="rId8" cstate="print">
            <a:grayscl/>
            <a:extLst>
              <a:ext uri="{28A0092B-C50C-407E-A947-70E740481C1C}">
                <a14:useLocalDpi xmlns:a14="http://schemas.microsoft.com/office/drawing/2010/main" val="0"/>
              </a:ext>
            </a:extLst>
          </a:blip>
          <a:srcRect/>
          <a:stretch>
            <a:fillRect/>
          </a:stretch>
        </p:blipFill>
        <p:spPr bwMode="auto">
          <a:xfrm>
            <a:off x="7206285" y="4078107"/>
            <a:ext cx="939265" cy="93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圖片 25"/>
          <p:cNvPicPr>
            <a:picLocks noChangeAspect="1"/>
          </p:cNvPicPr>
          <p:nvPr/>
        </p:nvPicPr>
        <p:blipFill rotWithShape="1">
          <a:blip r:embed="rId9">
            <a:extLst>
              <a:ext uri="{28A0092B-C50C-407E-A947-70E740481C1C}">
                <a14:useLocalDpi xmlns:a14="http://schemas.microsoft.com/office/drawing/2010/main" val="0"/>
              </a:ext>
            </a:extLst>
          </a:blip>
          <a:srcRect t="12856" b="15878"/>
          <a:stretch/>
        </p:blipFill>
        <p:spPr>
          <a:xfrm>
            <a:off x="3776191" y="2923852"/>
            <a:ext cx="1566537" cy="1116419"/>
          </a:xfrm>
          <a:prstGeom prst="rect">
            <a:avLst/>
          </a:prstGeom>
          <a:ln w="12700">
            <a:solidFill>
              <a:schemeClr val="tx1"/>
            </a:solidFill>
          </a:ln>
        </p:spPr>
      </p:pic>
      <p:grpSp>
        <p:nvGrpSpPr>
          <p:cNvPr id="3" name="群組 2"/>
          <p:cNvGrpSpPr/>
          <p:nvPr/>
        </p:nvGrpSpPr>
        <p:grpSpPr>
          <a:xfrm>
            <a:off x="6283786" y="3752164"/>
            <a:ext cx="2784261" cy="2272542"/>
            <a:chOff x="6732917" y="3824745"/>
            <a:chExt cx="1974440" cy="1611558"/>
          </a:xfrm>
        </p:grpSpPr>
        <p:pic>
          <p:nvPicPr>
            <p:cNvPr id="25" name="圖片 1"/>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25870" y="3904211"/>
              <a:ext cx="1281487" cy="1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群組 1"/>
            <p:cNvGrpSpPr/>
            <p:nvPr/>
          </p:nvGrpSpPr>
          <p:grpSpPr>
            <a:xfrm>
              <a:off x="6732917" y="3824745"/>
              <a:ext cx="840954" cy="1611558"/>
              <a:chOff x="6705049" y="5678117"/>
              <a:chExt cx="840954" cy="1611558"/>
            </a:xfrm>
          </p:grpSpPr>
          <p:grpSp>
            <p:nvGrpSpPr>
              <p:cNvPr id="28" name="Group 185"/>
              <p:cNvGrpSpPr>
                <a:grpSpLocks/>
              </p:cNvGrpSpPr>
              <p:nvPr/>
            </p:nvGrpSpPr>
            <p:grpSpPr bwMode="auto">
              <a:xfrm rot="2401067">
                <a:off x="6705049" y="5678117"/>
                <a:ext cx="744112" cy="1611558"/>
                <a:chOff x="1608138" y="2265363"/>
                <a:chExt cx="2047875" cy="4598987"/>
              </a:xfrm>
            </p:grpSpPr>
            <p:sp>
              <p:nvSpPr>
                <p:cNvPr id="30" name="Freeform 4"/>
                <p:cNvSpPr>
                  <a:spLocks/>
                </p:cNvSpPr>
                <p:nvPr/>
              </p:nvSpPr>
              <p:spPr bwMode="auto">
                <a:xfrm>
                  <a:off x="1608138" y="3730625"/>
                  <a:ext cx="1965325" cy="2233613"/>
                </a:xfrm>
                <a:custGeom>
                  <a:avLst/>
                  <a:gdLst>
                    <a:gd name="T0" fmla="*/ 2147483646 w 898"/>
                    <a:gd name="T1" fmla="*/ 2147483646 h 1020"/>
                    <a:gd name="T2" fmla="*/ 2147483646 w 898"/>
                    <a:gd name="T3" fmla="*/ 2147483646 h 1020"/>
                    <a:gd name="T4" fmla="*/ 2147483646 w 898"/>
                    <a:gd name="T5" fmla="*/ 2147483646 h 1020"/>
                    <a:gd name="T6" fmla="*/ 2147483646 w 898"/>
                    <a:gd name="T7" fmla="*/ 2147483646 h 1020"/>
                    <a:gd name="T8" fmla="*/ 2147483646 w 898"/>
                    <a:gd name="T9" fmla="*/ 2147483646 h 1020"/>
                    <a:gd name="T10" fmla="*/ 0 w 898"/>
                    <a:gd name="T11" fmla="*/ 0 h 1020"/>
                    <a:gd name="T12" fmla="*/ 2147483646 w 898"/>
                    <a:gd name="T13" fmla="*/ 2147483646 h 1020"/>
                    <a:gd name="T14" fmla="*/ 2147483646 w 898"/>
                    <a:gd name="T15" fmla="*/ 2147483646 h 1020"/>
                    <a:gd name="T16" fmla="*/ 2147483646 w 898"/>
                    <a:gd name="T17" fmla="*/ 2147483646 h 1020"/>
                    <a:gd name="T18" fmla="*/ 2147483646 w 898"/>
                    <a:gd name="T19" fmla="*/ 2147483646 h 1020"/>
                    <a:gd name="T20" fmla="*/ 2147483646 w 898"/>
                    <a:gd name="T21" fmla="*/ 2147483646 h 1020"/>
                    <a:gd name="T22" fmla="*/ 2147483646 w 898"/>
                    <a:gd name="T23" fmla="*/ 2147483646 h 1020"/>
                    <a:gd name="T24" fmla="*/ 2147483646 w 898"/>
                    <a:gd name="T25" fmla="*/ 2147483646 h 10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98" h="1020">
                      <a:moveTo>
                        <a:pt x="856" y="146"/>
                      </a:moveTo>
                      <a:cubicBezTo>
                        <a:pt x="822" y="124"/>
                        <a:pt x="776" y="132"/>
                        <a:pt x="754" y="166"/>
                      </a:cubicBezTo>
                      <a:cubicBezTo>
                        <a:pt x="699" y="249"/>
                        <a:pt x="699" y="249"/>
                        <a:pt x="699" y="249"/>
                      </a:cubicBezTo>
                      <a:cubicBezTo>
                        <a:pt x="162" y="251"/>
                        <a:pt x="162" y="251"/>
                        <a:pt x="162" y="251"/>
                      </a:cubicBezTo>
                      <a:cubicBezTo>
                        <a:pt x="150" y="122"/>
                        <a:pt x="150" y="122"/>
                        <a:pt x="150" y="122"/>
                      </a:cubicBezTo>
                      <a:cubicBezTo>
                        <a:pt x="140" y="15"/>
                        <a:pt x="67" y="0"/>
                        <a:pt x="0" y="0"/>
                      </a:cubicBezTo>
                      <a:cubicBezTo>
                        <a:pt x="55" y="609"/>
                        <a:pt x="55" y="609"/>
                        <a:pt x="55" y="609"/>
                      </a:cubicBezTo>
                      <a:cubicBezTo>
                        <a:pt x="58" y="641"/>
                        <a:pt x="76" y="669"/>
                        <a:pt x="101" y="686"/>
                      </a:cubicBezTo>
                      <a:cubicBezTo>
                        <a:pt x="102" y="1020"/>
                        <a:pt x="102" y="1020"/>
                        <a:pt x="102" y="1020"/>
                      </a:cubicBezTo>
                      <a:cubicBezTo>
                        <a:pt x="508" y="1019"/>
                        <a:pt x="508" y="1019"/>
                        <a:pt x="508" y="1019"/>
                      </a:cubicBezTo>
                      <a:cubicBezTo>
                        <a:pt x="508" y="807"/>
                        <a:pt x="508" y="807"/>
                        <a:pt x="508" y="807"/>
                      </a:cubicBezTo>
                      <a:cubicBezTo>
                        <a:pt x="876" y="248"/>
                        <a:pt x="876" y="248"/>
                        <a:pt x="876" y="248"/>
                      </a:cubicBezTo>
                      <a:cubicBezTo>
                        <a:pt x="898" y="215"/>
                        <a:pt x="889" y="169"/>
                        <a:pt x="856" y="146"/>
                      </a:cubicBezTo>
                    </a:path>
                  </a:pathLst>
                </a:custGeom>
                <a:solidFill>
                  <a:srgbClr val="FAC297"/>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1" name="Freeform 5"/>
                <p:cNvSpPr>
                  <a:spLocks/>
                </p:cNvSpPr>
                <p:nvPr/>
              </p:nvSpPr>
              <p:spPr bwMode="auto">
                <a:xfrm>
                  <a:off x="2528888" y="3492500"/>
                  <a:ext cx="958850" cy="1273175"/>
                </a:xfrm>
                <a:custGeom>
                  <a:avLst/>
                  <a:gdLst>
                    <a:gd name="T0" fmla="*/ 2147483646 w 438"/>
                    <a:gd name="T1" fmla="*/ 2147483646 h 582"/>
                    <a:gd name="T2" fmla="*/ 2147483646 w 438"/>
                    <a:gd name="T3" fmla="*/ 2147483646 h 582"/>
                    <a:gd name="T4" fmla="*/ 2147483646 w 438"/>
                    <a:gd name="T5" fmla="*/ 2147483646 h 582"/>
                    <a:gd name="T6" fmla="*/ 2147483646 w 438"/>
                    <a:gd name="T7" fmla="*/ 2147483646 h 582"/>
                    <a:gd name="T8" fmla="*/ 2147483646 w 438"/>
                    <a:gd name="T9" fmla="*/ 2147483646 h 582"/>
                    <a:gd name="T10" fmla="*/ 2147483646 w 438"/>
                    <a:gd name="T11" fmla="*/ 2147483646 h 582"/>
                    <a:gd name="T12" fmla="*/ 2147483646 w 438"/>
                    <a:gd name="T13" fmla="*/ 2147483646 h 582"/>
                    <a:gd name="T14" fmla="*/ 2147483646 w 438"/>
                    <a:gd name="T15" fmla="*/ 2147483646 h 582"/>
                    <a:gd name="T16" fmla="*/ 2147483646 w 438"/>
                    <a:gd name="T17" fmla="*/ 2147483646 h 5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8" h="582">
                      <a:moveTo>
                        <a:pt x="396" y="22"/>
                      </a:moveTo>
                      <a:cubicBezTo>
                        <a:pt x="396" y="22"/>
                        <a:pt x="396" y="22"/>
                        <a:pt x="396" y="22"/>
                      </a:cubicBezTo>
                      <a:cubicBezTo>
                        <a:pt x="429" y="45"/>
                        <a:pt x="438" y="91"/>
                        <a:pt x="415" y="124"/>
                      </a:cubicBezTo>
                      <a:cubicBezTo>
                        <a:pt x="128" y="549"/>
                        <a:pt x="128" y="549"/>
                        <a:pt x="128" y="549"/>
                      </a:cubicBezTo>
                      <a:cubicBezTo>
                        <a:pt x="106" y="582"/>
                        <a:pt x="73" y="488"/>
                        <a:pt x="39" y="465"/>
                      </a:cubicBezTo>
                      <a:cubicBezTo>
                        <a:pt x="34" y="465"/>
                        <a:pt x="34" y="465"/>
                        <a:pt x="34" y="465"/>
                      </a:cubicBezTo>
                      <a:cubicBezTo>
                        <a:pt x="0" y="443"/>
                        <a:pt x="6" y="451"/>
                        <a:pt x="28" y="418"/>
                      </a:cubicBezTo>
                      <a:cubicBezTo>
                        <a:pt x="294" y="42"/>
                        <a:pt x="294" y="42"/>
                        <a:pt x="294" y="42"/>
                      </a:cubicBezTo>
                      <a:cubicBezTo>
                        <a:pt x="316" y="8"/>
                        <a:pt x="362" y="0"/>
                        <a:pt x="396" y="22"/>
                      </a:cubicBezTo>
                    </a:path>
                  </a:pathLst>
                </a:custGeom>
                <a:solidFill>
                  <a:srgbClr val="F2A16E"/>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2" name="Freeform 6"/>
                <p:cNvSpPr>
                  <a:spLocks/>
                </p:cNvSpPr>
                <p:nvPr/>
              </p:nvSpPr>
              <p:spPr bwMode="auto">
                <a:xfrm>
                  <a:off x="2711450" y="3903663"/>
                  <a:ext cx="935038" cy="1035050"/>
                </a:xfrm>
                <a:custGeom>
                  <a:avLst/>
                  <a:gdLst>
                    <a:gd name="T0" fmla="*/ 2147483646 w 428"/>
                    <a:gd name="T1" fmla="*/ 2147483646 h 473"/>
                    <a:gd name="T2" fmla="*/ 2147483646 w 428"/>
                    <a:gd name="T3" fmla="*/ 2147483646 h 473"/>
                    <a:gd name="T4" fmla="*/ 2147483646 w 428"/>
                    <a:gd name="T5" fmla="*/ 2147483646 h 473"/>
                    <a:gd name="T6" fmla="*/ 2147483646 w 428"/>
                    <a:gd name="T7" fmla="*/ 2147483646 h 473"/>
                    <a:gd name="T8" fmla="*/ 2147483646 w 428"/>
                    <a:gd name="T9" fmla="*/ 2147483646 h 473"/>
                    <a:gd name="T10" fmla="*/ 2147483646 w 428"/>
                    <a:gd name="T11" fmla="*/ 2147483646 h 473"/>
                    <a:gd name="T12" fmla="*/ 2147483646 w 428"/>
                    <a:gd name="T13" fmla="*/ 2147483646 h 4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473">
                      <a:moveTo>
                        <a:pt x="390" y="23"/>
                      </a:moveTo>
                      <a:cubicBezTo>
                        <a:pt x="390" y="23"/>
                        <a:pt x="390" y="23"/>
                        <a:pt x="390" y="23"/>
                      </a:cubicBezTo>
                      <a:cubicBezTo>
                        <a:pt x="424" y="45"/>
                        <a:pt x="428" y="82"/>
                        <a:pt x="406" y="115"/>
                      </a:cubicBezTo>
                      <a:cubicBezTo>
                        <a:pt x="195" y="439"/>
                        <a:pt x="195" y="439"/>
                        <a:pt x="195" y="439"/>
                      </a:cubicBezTo>
                      <a:cubicBezTo>
                        <a:pt x="173" y="473"/>
                        <a:pt x="0" y="452"/>
                        <a:pt x="23" y="418"/>
                      </a:cubicBezTo>
                      <a:cubicBezTo>
                        <a:pt x="288" y="42"/>
                        <a:pt x="288" y="42"/>
                        <a:pt x="288" y="42"/>
                      </a:cubicBezTo>
                      <a:cubicBezTo>
                        <a:pt x="311" y="9"/>
                        <a:pt x="357" y="0"/>
                        <a:pt x="390" y="23"/>
                      </a:cubicBezTo>
                    </a:path>
                  </a:pathLst>
                </a:custGeom>
                <a:solidFill>
                  <a:srgbClr val="F2A16E"/>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3" name="Freeform 7"/>
                <p:cNvSpPr>
                  <a:spLocks/>
                </p:cNvSpPr>
                <p:nvPr/>
              </p:nvSpPr>
              <p:spPr bwMode="auto">
                <a:xfrm>
                  <a:off x="2247900" y="2847975"/>
                  <a:ext cx="1219200" cy="1666875"/>
                </a:xfrm>
                <a:custGeom>
                  <a:avLst/>
                  <a:gdLst>
                    <a:gd name="T0" fmla="*/ 2147483646 w 558"/>
                    <a:gd name="T1" fmla="*/ 2147483646 h 761"/>
                    <a:gd name="T2" fmla="*/ 2147483646 w 558"/>
                    <a:gd name="T3" fmla="*/ 2147483646 h 761"/>
                    <a:gd name="T4" fmla="*/ 2147483646 w 558"/>
                    <a:gd name="T5" fmla="*/ 2147483646 h 761"/>
                    <a:gd name="T6" fmla="*/ 2147483646 w 558"/>
                    <a:gd name="T7" fmla="*/ 2147483646 h 761"/>
                    <a:gd name="T8" fmla="*/ 2147483646 w 558"/>
                    <a:gd name="T9" fmla="*/ 2147483646 h 761"/>
                    <a:gd name="T10" fmla="*/ 2147483646 w 558"/>
                    <a:gd name="T11" fmla="*/ 2147483646 h 761"/>
                    <a:gd name="T12" fmla="*/ 2147483646 w 558"/>
                    <a:gd name="T13" fmla="*/ 2147483646 h 761"/>
                    <a:gd name="T14" fmla="*/ 2147483646 w 558"/>
                    <a:gd name="T15" fmla="*/ 2147483646 h 76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58" h="761">
                      <a:moveTo>
                        <a:pt x="516" y="23"/>
                      </a:moveTo>
                      <a:cubicBezTo>
                        <a:pt x="516" y="23"/>
                        <a:pt x="516" y="23"/>
                        <a:pt x="516" y="23"/>
                      </a:cubicBezTo>
                      <a:cubicBezTo>
                        <a:pt x="550" y="46"/>
                        <a:pt x="558" y="91"/>
                        <a:pt x="536" y="125"/>
                      </a:cubicBezTo>
                      <a:cubicBezTo>
                        <a:pt x="144" y="718"/>
                        <a:pt x="144" y="718"/>
                        <a:pt x="144" y="718"/>
                      </a:cubicBezTo>
                      <a:cubicBezTo>
                        <a:pt x="122" y="752"/>
                        <a:pt x="76" y="761"/>
                        <a:pt x="42" y="738"/>
                      </a:cubicBezTo>
                      <a:cubicBezTo>
                        <a:pt x="9" y="715"/>
                        <a:pt x="0" y="670"/>
                        <a:pt x="23" y="636"/>
                      </a:cubicBezTo>
                      <a:cubicBezTo>
                        <a:pt x="414" y="43"/>
                        <a:pt x="414" y="43"/>
                        <a:pt x="414" y="43"/>
                      </a:cubicBezTo>
                      <a:cubicBezTo>
                        <a:pt x="436" y="9"/>
                        <a:pt x="483" y="0"/>
                        <a:pt x="516" y="23"/>
                      </a:cubicBezTo>
                    </a:path>
                  </a:pathLst>
                </a:custGeom>
                <a:solidFill>
                  <a:srgbClr val="FAC297"/>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4" name="Freeform 8"/>
                <p:cNvSpPr>
                  <a:spLocks/>
                </p:cNvSpPr>
                <p:nvPr/>
              </p:nvSpPr>
              <p:spPr bwMode="auto">
                <a:xfrm>
                  <a:off x="1906588" y="2265363"/>
                  <a:ext cx="1360488" cy="2673350"/>
                </a:xfrm>
                <a:custGeom>
                  <a:avLst/>
                  <a:gdLst>
                    <a:gd name="T0" fmla="*/ 2147483646 w 622"/>
                    <a:gd name="T1" fmla="*/ 2147483646 h 1221"/>
                    <a:gd name="T2" fmla="*/ 2147483646 w 622"/>
                    <a:gd name="T3" fmla="*/ 0 h 1221"/>
                    <a:gd name="T4" fmla="*/ 2147483646 w 622"/>
                    <a:gd name="T5" fmla="*/ 2147483646 h 1221"/>
                    <a:gd name="T6" fmla="*/ 2147483646 w 622"/>
                    <a:gd name="T7" fmla="*/ 2147483646 h 1221"/>
                    <a:gd name="T8" fmla="*/ 2147483646 w 622"/>
                    <a:gd name="T9" fmla="*/ 2147483646 h 1221"/>
                    <a:gd name="T10" fmla="*/ 2147483646 w 622"/>
                    <a:gd name="T11" fmla="*/ 2147483646 h 1221"/>
                    <a:gd name="T12" fmla="*/ 2147483646 w 622"/>
                    <a:gd name="T13" fmla="*/ 2147483646 h 1221"/>
                    <a:gd name="T14" fmla="*/ 0 w 622"/>
                    <a:gd name="T15" fmla="*/ 2147483646 h 1221"/>
                    <a:gd name="T16" fmla="*/ 2147483646 w 622"/>
                    <a:gd name="T17" fmla="*/ 2147483646 h 12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2" h="1221">
                      <a:moveTo>
                        <a:pt x="128" y="1"/>
                      </a:moveTo>
                      <a:cubicBezTo>
                        <a:pt x="491" y="0"/>
                        <a:pt x="491" y="0"/>
                        <a:pt x="491" y="0"/>
                      </a:cubicBezTo>
                      <a:cubicBezTo>
                        <a:pt x="561" y="0"/>
                        <a:pt x="619" y="57"/>
                        <a:pt x="619" y="127"/>
                      </a:cubicBezTo>
                      <a:cubicBezTo>
                        <a:pt x="622" y="1092"/>
                        <a:pt x="622" y="1092"/>
                        <a:pt x="622" y="1092"/>
                      </a:cubicBezTo>
                      <a:cubicBezTo>
                        <a:pt x="622" y="1162"/>
                        <a:pt x="565" y="1220"/>
                        <a:pt x="495" y="1220"/>
                      </a:cubicBezTo>
                      <a:cubicBezTo>
                        <a:pt x="132" y="1221"/>
                        <a:pt x="132" y="1221"/>
                        <a:pt x="132" y="1221"/>
                      </a:cubicBezTo>
                      <a:cubicBezTo>
                        <a:pt x="61" y="1221"/>
                        <a:pt x="3" y="1164"/>
                        <a:pt x="3" y="1094"/>
                      </a:cubicBezTo>
                      <a:cubicBezTo>
                        <a:pt x="0" y="129"/>
                        <a:pt x="0" y="129"/>
                        <a:pt x="0" y="129"/>
                      </a:cubicBezTo>
                      <a:cubicBezTo>
                        <a:pt x="0" y="59"/>
                        <a:pt x="57" y="1"/>
                        <a:pt x="12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5" name="Freeform 9"/>
                <p:cNvSpPr>
                  <a:spLocks/>
                </p:cNvSpPr>
                <p:nvPr/>
              </p:nvSpPr>
              <p:spPr bwMode="auto">
                <a:xfrm>
                  <a:off x="2025650" y="2489200"/>
                  <a:ext cx="1122363" cy="2205038"/>
                </a:xfrm>
                <a:custGeom>
                  <a:avLst/>
                  <a:gdLst>
                    <a:gd name="T0" fmla="*/ 2147483646 w 513"/>
                    <a:gd name="T1" fmla="*/ 2147483646 h 1007"/>
                    <a:gd name="T2" fmla="*/ 2147483646 w 513"/>
                    <a:gd name="T3" fmla="*/ 0 h 1007"/>
                    <a:gd name="T4" fmla="*/ 2147483646 w 513"/>
                    <a:gd name="T5" fmla="*/ 2147483646 h 1007"/>
                    <a:gd name="T6" fmla="*/ 2147483646 w 513"/>
                    <a:gd name="T7" fmla="*/ 2147483646 h 1007"/>
                    <a:gd name="T8" fmla="*/ 2147483646 w 513"/>
                    <a:gd name="T9" fmla="*/ 2147483646 h 1007"/>
                    <a:gd name="T10" fmla="*/ 2147483646 w 513"/>
                    <a:gd name="T11" fmla="*/ 2147483646 h 1007"/>
                    <a:gd name="T12" fmla="*/ 2147483646 w 513"/>
                    <a:gd name="T13" fmla="*/ 2147483646 h 1007"/>
                    <a:gd name="T14" fmla="*/ 0 w 513"/>
                    <a:gd name="T15" fmla="*/ 2147483646 h 1007"/>
                    <a:gd name="T16" fmla="*/ 2147483646 w 513"/>
                    <a:gd name="T17" fmla="*/ 2147483646 h 100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13" h="1007">
                      <a:moveTo>
                        <a:pt x="1" y="1"/>
                      </a:moveTo>
                      <a:cubicBezTo>
                        <a:pt x="508" y="0"/>
                        <a:pt x="508" y="0"/>
                        <a:pt x="508" y="0"/>
                      </a:cubicBezTo>
                      <a:cubicBezTo>
                        <a:pt x="509" y="0"/>
                        <a:pt x="510" y="1"/>
                        <a:pt x="510" y="2"/>
                      </a:cubicBezTo>
                      <a:cubicBezTo>
                        <a:pt x="513" y="1003"/>
                        <a:pt x="513" y="1003"/>
                        <a:pt x="513" y="1003"/>
                      </a:cubicBezTo>
                      <a:cubicBezTo>
                        <a:pt x="513" y="1004"/>
                        <a:pt x="512" y="1005"/>
                        <a:pt x="511" y="1005"/>
                      </a:cubicBezTo>
                      <a:cubicBezTo>
                        <a:pt x="5" y="1007"/>
                        <a:pt x="5" y="1007"/>
                        <a:pt x="5" y="1007"/>
                      </a:cubicBezTo>
                      <a:cubicBezTo>
                        <a:pt x="4" y="1007"/>
                        <a:pt x="3" y="1006"/>
                        <a:pt x="3" y="1005"/>
                      </a:cubicBezTo>
                      <a:cubicBezTo>
                        <a:pt x="0" y="3"/>
                        <a:pt x="0" y="3"/>
                        <a:pt x="0" y="3"/>
                      </a:cubicBezTo>
                      <a:cubicBezTo>
                        <a:pt x="0" y="2"/>
                        <a:pt x="0" y="2"/>
                        <a:pt x="1" y="1"/>
                      </a:cubicBezTo>
                    </a:path>
                  </a:pathLst>
                </a:custGeom>
                <a:solidFill>
                  <a:srgbClr val="F2F1F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6" name="Freeform 10"/>
                <p:cNvSpPr>
                  <a:spLocks/>
                </p:cNvSpPr>
                <p:nvPr/>
              </p:nvSpPr>
              <p:spPr bwMode="auto">
                <a:xfrm>
                  <a:off x="3124200" y="3876675"/>
                  <a:ext cx="531813" cy="614363"/>
                </a:xfrm>
                <a:custGeom>
                  <a:avLst/>
                  <a:gdLst>
                    <a:gd name="T0" fmla="*/ 2147483646 w 243"/>
                    <a:gd name="T1" fmla="*/ 2147483646 h 280"/>
                    <a:gd name="T2" fmla="*/ 2147483646 w 243"/>
                    <a:gd name="T3" fmla="*/ 2147483646 h 280"/>
                    <a:gd name="T4" fmla="*/ 2147483646 w 243"/>
                    <a:gd name="T5" fmla="*/ 2147483646 h 280"/>
                    <a:gd name="T6" fmla="*/ 2147483646 w 243"/>
                    <a:gd name="T7" fmla="*/ 2147483646 h 280"/>
                    <a:gd name="T8" fmla="*/ 2147483646 w 243"/>
                    <a:gd name="T9" fmla="*/ 2147483646 h 280"/>
                    <a:gd name="T10" fmla="*/ 2147483646 w 243"/>
                    <a:gd name="T11" fmla="*/ 2147483646 h 280"/>
                    <a:gd name="T12" fmla="*/ 2147483646 w 243"/>
                    <a:gd name="T13" fmla="*/ 2147483646 h 280"/>
                    <a:gd name="T14" fmla="*/ 2147483646 w 243"/>
                    <a:gd name="T15" fmla="*/ 2147483646 h 2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3" h="280">
                      <a:moveTo>
                        <a:pt x="201" y="22"/>
                      </a:moveTo>
                      <a:cubicBezTo>
                        <a:pt x="201" y="22"/>
                        <a:pt x="201" y="22"/>
                        <a:pt x="201" y="22"/>
                      </a:cubicBezTo>
                      <a:cubicBezTo>
                        <a:pt x="235" y="45"/>
                        <a:pt x="243" y="91"/>
                        <a:pt x="221" y="124"/>
                      </a:cubicBezTo>
                      <a:cubicBezTo>
                        <a:pt x="144" y="238"/>
                        <a:pt x="144" y="238"/>
                        <a:pt x="144" y="238"/>
                      </a:cubicBezTo>
                      <a:cubicBezTo>
                        <a:pt x="122" y="272"/>
                        <a:pt x="76" y="280"/>
                        <a:pt x="42" y="258"/>
                      </a:cubicBezTo>
                      <a:cubicBezTo>
                        <a:pt x="9" y="235"/>
                        <a:pt x="0" y="189"/>
                        <a:pt x="23" y="156"/>
                      </a:cubicBezTo>
                      <a:cubicBezTo>
                        <a:pt x="99" y="42"/>
                        <a:pt x="99" y="42"/>
                        <a:pt x="99" y="42"/>
                      </a:cubicBezTo>
                      <a:cubicBezTo>
                        <a:pt x="122" y="9"/>
                        <a:pt x="168" y="0"/>
                        <a:pt x="201" y="22"/>
                      </a:cubicBezTo>
                    </a:path>
                  </a:pathLst>
                </a:custGeom>
                <a:solidFill>
                  <a:srgbClr val="FAC297"/>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7" name="Freeform 11"/>
                <p:cNvSpPr>
                  <a:spLocks/>
                </p:cNvSpPr>
                <p:nvPr/>
              </p:nvSpPr>
              <p:spPr bwMode="auto">
                <a:xfrm>
                  <a:off x="3076575" y="3349625"/>
                  <a:ext cx="506413" cy="577850"/>
                </a:xfrm>
                <a:custGeom>
                  <a:avLst/>
                  <a:gdLst>
                    <a:gd name="T0" fmla="*/ 2147483646 w 232"/>
                    <a:gd name="T1" fmla="*/ 2147483646 h 264"/>
                    <a:gd name="T2" fmla="*/ 2147483646 w 232"/>
                    <a:gd name="T3" fmla="*/ 2147483646 h 264"/>
                    <a:gd name="T4" fmla="*/ 2147483646 w 232"/>
                    <a:gd name="T5" fmla="*/ 2147483646 h 264"/>
                    <a:gd name="T6" fmla="*/ 2147483646 w 232"/>
                    <a:gd name="T7" fmla="*/ 2147483646 h 264"/>
                    <a:gd name="T8" fmla="*/ 2147483646 w 232"/>
                    <a:gd name="T9" fmla="*/ 2147483646 h 264"/>
                    <a:gd name="T10" fmla="*/ 2147483646 w 232"/>
                    <a:gd name="T11" fmla="*/ 2147483646 h 264"/>
                    <a:gd name="T12" fmla="*/ 2147483646 w 232"/>
                    <a:gd name="T13" fmla="*/ 2147483646 h 264"/>
                    <a:gd name="T14" fmla="*/ 2147483646 w 232"/>
                    <a:gd name="T15" fmla="*/ 2147483646 h 2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32" h="264">
                      <a:moveTo>
                        <a:pt x="189" y="22"/>
                      </a:moveTo>
                      <a:cubicBezTo>
                        <a:pt x="189" y="22"/>
                        <a:pt x="189" y="22"/>
                        <a:pt x="189" y="22"/>
                      </a:cubicBezTo>
                      <a:cubicBezTo>
                        <a:pt x="223" y="45"/>
                        <a:pt x="232" y="91"/>
                        <a:pt x="209" y="124"/>
                      </a:cubicBezTo>
                      <a:cubicBezTo>
                        <a:pt x="144" y="221"/>
                        <a:pt x="144" y="221"/>
                        <a:pt x="144" y="221"/>
                      </a:cubicBezTo>
                      <a:cubicBezTo>
                        <a:pt x="121" y="255"/>
                        <a:pt x="75" y="264"/>
                        <a:pt x="42" y="241"/>
                      </a:cubicBezTo>
                      <a:cubicBezTo>
                        <a:pt x="8" y="218"/>
                        <a:pt x="0" y="172"/>
                        <a:pt x="22" y="139"/>
                      </a:cubicBezTo>
                      <a:cubicBezTo>
                        <a:pt x="87" y="42"/>
                        <a:pt x="87" y="42"/>
                        <a:pt x="87" y="42"/>
                      </a:cubicBezTo>
                      <a:cubicBezTo>
                        <a:pt x="110" y="9"/>
                        <a:pt x="156" y="0"/>
                        <a:pt x="189" y="22"/>
                      </a:cubicBezTo>
                    </a:path>
                  </a:pathLst>
                </a:custGeom>
                <a:solidFill>
                  <a:srgbClr val="FAC297"/>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8" name="Freeform 12"/>
                <p:cNvSpPr>
                  <a:spLocks/>
                </p:cNvSpPr>
                <p:nvPr/>
              </p:nvSpPr>
              <p:spPr bwMode="auto">
                <a:xfrm>
                  <a:off x="1712913" y="5694363"/>
                  <a:ext cx="1125538" cy="571500"/>
                </a:xfrm>
                <a:custGeom>
                  <a:avLst/>
                  <a:gdLst>
                    <a:gd name="T0" fmla="*/ 0 w 709"/>
                    <a:gd name="T1" fmla="*/ 2147483646 h 360"/>
                    <a:gd name="T2" fmla="*/ 2147483646 w 709"/>
                    <a:gd name="T3" fmla="*/ 0 h 360"/>
                    <a:gd name="T4" fmla="*/ 2147483646 w 709"/>
                    <a:gd name="T5" fmla="*/ 2147483646 h 360"/>
                    <a:gd name="T6" fmla="*/ 2147483646 w 709"/>
                    <a:gd name="T7" fmla="*/ 2147483646 h 360"/>
                    <a:gd name="T8" fmla="*/ 0 w 709"/>
                    <a:gd name="T9" fmla="*/ 2147483646 h 3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9" h="360">
                      <a:moveTo>
                        <a:pt x="0" y="3"/>
                      </a:moveTo>
                      <a:lnTo>
                        <a:pt x="707" y="0"/>
                      </a:lnTo>
                      <a:lnTo>
                        <a:pt x="709" y="359"/>
                      </a:lnTo>
                      <a:lnTo>
                        <a:pt x="2" y="360"/>
                      </a:lnTo>
                      <a:lnTo>
                        <a:pt x="0" y="3"/>
                      </a:lnTo>
                      <a:close/>
                    </a:path>
                  </a:pathLst>
                </a:custGeom>
                <a:solidFill>
                  <a:srgbClr val="B3CC54"/>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39" name="Freeform 13"/>
                <p:cNvSpPr>
                  <a:spLocks/>
                </p:cNvSpPr>
                <p:nvPr/>
              </p:nvSpPr>
              <p:spPr bwMode="auto">
                <a:xfrm>
                  <a:off x="1643063" y="6264275"/>
                  <a:ext cx="1282700" cy="600075"/>
                </a:xfrm>
                <a:custGeom>
                  <a:avLst/>
                  <a:gdLst>
                    <a:gd name="T0" fmla="*/ 0 w 808"/>
                    <a:gd name="T1" fmla="*/ 2147483646 h 378"/>
                    <a:gd name="T2" fmla="*/ 2147483646 w 808"/>
                    <a:gd name="T3" fmla="*/ 2147483646 h 378"/>
                    <a:gd name="T4" fmla="*/ 2147483646 w 808"/>
                    <a:gd name="T5" fmla="*/ 2147483646 h 378"/>
                    <a:gd name="T6" fmla="*/ 2147483646 w 808"/>
                    <a:gd name="T7" fmla="*/ 0 h 378"/>
                    <a:gd name="T8" fmla="*/ 0 w 808"/>
                    <a:gd name="T9" fmla="*/ 2147483646 h 3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8" h="378">
                      <a:moveTo>
                        <a:pt x="0" y="1"/>
                      </a:moveTo>
                      <a:lnTo>
                        <a:pt x="7" y="378"/>
                      </a:lnTo>
                      <a:lnTo>
                        <a:pt x="808" y="378"/>
                      </a:lnTo>
                      <a:lnTo>
                        <a:pt x="798" y="0"/>
                      </a:lnTo>
                      <a:lnTo>
                        <a:pt x="0" y="1"/>
                      </a:lnTo>
                      <a:close/>
                    </a:path>
                  </a:pathLst>
                </a:custGeom>
                <a:solidFill>
                  <a:srgbClr val="00B5AD"/>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40" name="Freeform 14"/>
                <p:cNvSpPr>
                  <a:spLocks/>
                </p:cNvSpPr>
                <p:nvPr/>
              </p:nvSpPr>
              <p:spPr bwMode="auto">
                <a:xfrm>
                  <a:off x="2278063" y="6264275"/>
                  <a:ext cx="647700" cy="600075"/>
                </a:xfrm>
                <a:custGeom>
                  <a:avLst/>
                  <a:gdLst>
                    <a:gd name="T0" fmla="*/ 0 w 408"/>
                    <a:gd name="T1" fmla="*/ 2147483646 h 378"/>
                    <a:gd name="T2" fmla="*/ 2147483646 w 408"/>
                    <a:gd name="T3" fmla="*/ 2147483646 h 378"/>
                    <a:gd name="T4" fmla="*/ 2147483646 w 408"/>
                    <a:gd name="T5" fmla="*/ 2147483646 h 378"/>
                    <a:gd name="T6" fmla="*/ 2147483646 w 408"/>
                    <a:gd name="T7" fmla="*/ 0 h 378"/>
                    <a:gd name="T8" fmla="*/ 0 w 408"/>
                    <a:gd name="T9" fmla="*/ 2147483646 h 3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8" h="378">
                      <a:moveTo>
                        <a:pt x="0" y="1"/>
                      </a:moveTo>
                      <a:lnTo>
                        <a:pt x="7" y="378"/>
                      </a:lnTo>
                      <a:lnTo>
                        <a:pt x="408" y="378"/>
                      </a:lnTo>
                      <a:lnTo>
                        <a:pt x="398" y="0"/>
                      </a:lnTo>
                      <a:lnTo>
                        <a:pt x="0" y="1"/>
                      </a:lnTo>
                      <a:close/>
                    </a:path>
                  </a:pathLst>
                </a:custGeom>
                <a:solidFill>
                  <a:srgbClr val="00A99D"/>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sp>
              <p:nvSpPr>
                <p:cNvPr id="41" name="Rectangle 125"/>
                <p:cNvSpPr>
                  <a:spLocks noChangeArrowheads="1"/>
                </p:cNvSpPr>
                <p:nvPr/>
              </p:nvSpPr>
              <p:spPr bwMode="auto">
                <a:xfrm>
                  <a:off x="2271713" y="3925888"/>
                  <a:ext cx="633413" cy="646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TW" sz="2400"/>
                </a:p>
              </p:txBody>
            </p:sp>
            <p:sp>
              <p:nvSpPr>
                <p:cNvPr id="42" name="Rectangle 171"/>
                <p:cNvSpPr>
                  <a:spLocks noChangeArrowheads="1"/>
                </p:cNvSpPr>
                <p:nvPr/>
              </p:nvSpPr>
              <p:spPr bwMode="auto">
                <a:xfrm>
                  <a:off x="2371725" y="4197350"/>
                  <a:ext cx="125413" cy="103188"/>
                </a:xfrm>
                <a:prstGeom prst="rect">
                  <a:avLst/>
                </a:prstGeom>
                <a:solidFill>
                  <a:srgbClr val="EDB21E"/>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20" tIns="60960" rIns="121920" bIns="60960"/>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lang="en-US" altLang="zh-TW" sz="2400"/>
                </a:p>
              </p:txBody>
            </p:sp>
            <p:sp>
              <p:nvSpPr>
                <p:cNvPr id="43" name="Freeform 172"/>
                <p:cNvSpPr>
                  <a:spLocks noEditPoints="1"/>
                </p:cNvSpPr>
                <p:nvPr/>
              </p:nvSpPr>
              <p:spPr bwMode="auto">
                <a:xfrm>
                  <a:off x="2540000" y="4229100"/>
                  <a:ext cx="266700" cy="57150"/>
                </a:xfrm>
                <a:custGeom>
                  <a:avLst/>
                  <a:gdLst>
                    <a:gd name="T0" fmla="*/ 2147483646 w 122"/>
                    <a:gd name="T1" fmla="*/ 2147483646 h 26"/>
                    <a:gd name="T2" fmla="*/ 2147483646 w 122"/>
                    <a:gd name="T3" fmla="*/ 2147483646 h 26"/>
                    <a:gd name="T4" fmla="*/ 2147483646 w 122"/>
                    <a:gd name="T5" fmla="*/ 2147483646 h 26"/>
                    <a:gd name="T6" fmla="*/ 2147483646 w 122"/>
                    <a:gd name="T7" fmla="*/ 2147483646 h 26"/>
                    <a:gd name="T8" fmla="*/ 2147483646 w 122"/>
                    <a:gd name="T9" fmla="*/ 2147483646 h 26"/>
                    <a:gd name="T10" fmla="*/ 2147483646 w 122"/>
                    <a:gd name="T11" fmla="*/ 2147483646 h 26"/>
                    <a:gd name="T12" fmla="*/ 2147483646 w 122"/>
                    <a:gd name="T13" fmla="*/ 2147483646 h 26"/>
                    <a:gd name="T14" fmla="*/ 2147483646 w 122"/>
                    <a:gd name="T15" fmla="*/ 2147483646 h 26"/>
                    <a:gd name="T16" fmla="*/ 2147483646 w 122"/>
                    <a:gd name="T17" fmla="*/ 2147483646 h 26"/>
                    <a:gd name="T18" fmla="*/ 2147483646 w 122"/>
                    <a:gd name="T19" fmla="*/ 2147483646 h 26"/>
                    <a:gd name="T20" fmla="*/ 2147483646 w 122"/>
                    <a:gd name="T21" fmla="*/ 2147483646 h 26"/>
                    <a:gd name="T22" fmla="*/ 2147483646 w 122"/>
                    <a:gd name="T23" fmla="*/ 2147483646 h 26"/>
                    <a:gd name="T24" fmla="*/ 2147483646 w 122"/>
                    <a:gd name="T25" fmla="*/ 2147483646 h 26"/>
                    <a:gd name="T26" fmla="*/ 2147483646 w 122"/>
                    <a:gd name="T27" fmla="*/ 2147483646 h 26"/>
                    <a:gd name="T28" fmla="*/ 2147483646 w 122"/>
                    <a:gd name="T29" fmla="*/ 2147483646 h 26"/>
                    <a:gd name="T30" fmla="*/ 2147483646 w 122"/>
                    <a:gd name="T31" fmla="*/ 2147483646 h 26"/>
                    <a:gd name="T32" fmla="*/ 2147483646 w 122"/>
                    <a:gd name="T33" fmla="*/ 2147483646 h 26"/>
                    <a:gd name="T34" fmla="*/ 2147483646 w 122"/>
                    <a:gd name="T35" fmla="*/ 2147483646 h 26"/>
                    <a:gd name="T36" fmla="*/ 2147483646 w 122"/>
                    <a:gd name="T37" fmla="*/ 2147483646 h 26"/>
                    <a:gd name="T38" fmla="*/ 2147483646 w 122"/>
                    <a:gd name="T39" fmla="*/ 2147483646 h 26"/>
                    <a:gd name="T40" fmla="*/ 2147483646 w 122"/>
                    <a:gd name="T41" fmla="*/ 2147483646 h 26"/>
                    <a:gd name="T42" fmla="*/ 2147483646 w 122"/>
                    <a:gd name="T43" fmla="*/ 2147483646 h 26"/>
                    <a:gd name="T44" fmla="*/ 2147483646 w 122"/>
                    <a:gd name="T45" fmla="*/ 2147483646 h 26"/>
                    <a:gd name="T46" fmla="*/ 2147483646 w 122"/>
                    <a:gd name="T47" fmla="*/ 2147483646 h 26"/>
                    <a:gd name="T48" fmla="*/ 2147483646 w 122"/>
                    <a:gd name="T49" fmla="*/ 2147483646 h 26"/>
                    <a:gd name="T50" fmla="*/ 2147483646 w 122"/>
                    <a:gd name="T51" fmla="*/ 2147483646 h 26"/>
                    <a:gd name="T52" fmla="*/ 2147483646 w 122"/>
                    <a:gd name="T53" fmla="*/ 2147483646 h 26"/>
                    <a:gd name="T54" fmla="*/ 2147483646 w 122"/>
                    <a:gd name="T55" fmla="*/ 2147483646 h 26"/>
                    <a:gd name="T56" fmla="*/ 2147483646 w 122"/>
                    <a:gd name="T57" fmla="*/ 2147483646 h 26"/>
                    <a:gd name="T58" fmla="*/ 2147483646 w 122"/>
                    <a:gd name="T59" fmla="*/ 2147483646 h 26"/>
                    <a:gd name="T60" fmla="*/ 2147483646 w 122"/>
                    <a:gd name="T61" fmla="*/ 0 h 26"/>
                    <a:gd name="T62" fmla="*/ 2147483646 w 122"/>
                    <a:gd name="T63" fmla="*/ 2147483646 h 26"/>
                    <a:gd name="T64" fmla="*/ 2147483646 w 122"/>
                    <a:gd name="T65" fmla="*/ 2147483646 h 26"/>
                    <a:gd name="T66" fmla="*/ 2147483646 w 122"/>
                    <a:gd name="T67" fmla="*/ 2147483646 h 26"/>
                    <a:gd name="T68" fmla="*/ 2147483646 w 122"/>
                    <a:gd name="T69" fmla="*/ 2147483646 h 26"/>
                    <a:gd name="T70" fmla="*/ 2147483646 w 122"/>
                    <a:gd name="T71" fmla="*/ 2147483646 h 26"/>
                    <a:gd name="T72" fmla="*/ 2147483646 w 122"/>
                    <a:gd name="T73" fmla="*/ 2147483646 h 26"/>
                    <a:gd name="T74" fmla="*/ 2147483646 w 122"/>
                    <a:gd name="T75" fmla="*/ 2147483646 h 26"/>
                    <a:gd name="T76" fmla="*/ 2147483646 w 122"/>
                    <a:gd name="T77" fmla="*/ 2147483646 h 26"/>
                    <a:gd name="T78" fmla="*/ 2147483646 w 122"/>
                    <a:gd name="T79" fmla="*/ 2147483646 h 26"/>
                    <a:gd name="T80" fmla="*/ 2147483646 w 122"/>
                    <a:gd name="T81" fmla="*/ 2147483646 h 26"/>
                    <a:gd name="T82" fmla="*/ 2147483646 w 122"/>
                    <a:gd name="T83" fmla="*/ 2147483646 h 26"/>
                    <a:gd name="T84" fmla="*/ 2147483646 w 122"/>
                    <a:gd name="T85" fmla="*/ 2147483646 h 26"/>
                    <a:gd name="T86" fmla="*/ 2147483646 w 122"/>
                    <a:gd name="T87" fmla="*/ 2147483646 h 26"/>
                    <a:gd name="T88" fmla="*/ 2147483646 w 122"/>
                    <a:gd name="T89" fmla="*/ 2147483646 h 26"/>
                    <a:gd name="T90" fmla="*/ 2147483646 w 122"/>
                    <a:gd name="T91" fmla="*/ 2147483646 h 26"/>
                    <a:gd name="T92" fmla="*/ 2147483646 w 122"/>
                    <a:gd name="T93" fmla="*/ 2147483646 h 26"/>
                    <a:gd name="T94" fmla="*/ 2147483646 w 122"/>
                    <a:gd name="T95" fmla="*/ 2147483646 h 26"/>
                    <a:gd name="T96" fmla="*/ 2147483646 w 122"/>
                    <a:gd name="T97" fmla="*/ 2147483646 h 26"/>
                    <a:gd name="T98" fmla="*/ 2147483646 w 122"/>
                    <a:gd name="T99" fmla="*/ 2147483646 h 26"/>
                    <a:gd name="T100" fmla="*/ 2147483646 w 122"/>
                    <a:gd name="T101" fmla="*/ 2147483646 h 26"/>
                    <a:gd name="T102" fmla="*/ 2147483646 w 122"/>
                    <a:gd name="T103" fmla="*/ 2147483646 h 26"/>
                    <a:gd name="T104" fmla="*/ 2147483646 w 122"/>
                    <a:gd name="T105" fmla="*/ 2147483646 h 26"/>
                    <a:gd name="T106" fmla="*/ 2147483646 w 122"/>
                    <a:gd name="T107" fmla="*/ 0 h 26"/>
                    <a:gd name="T108" fmla="*/ 2147483646 w 122"/>
                    <a:gd name="T109" fmla="*/ 2147483646 h 26"/>
                    <a:gd name="T110" fmla="*/ 0 w 122"/>
                    <a:gd name="T111" fmla="*/ 0 h 26"/>
                    <a:gd name="T112" fmla="*/ 2147483646 w 122"/>
                    <a:gd name="T113" fmla="*/ 2147483646 h 26"/>
                    <a:gd name="T114" fmla="*/ 2147483646 w 122"/>
                    <a:gd name="T115" fmla="*/ 2147483646 h 2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22" h="26">
                      <a:moveTo>
                        <a:pt x="120" y="13"/>
                      </a:moveTo>
                      <a:cubicBezTo>
                        <a:pt x="120" y="15"/>
                        <a:pt x="120" y="16"/>
                        <a:pt x="119" y="17"/>
                      </a:cubicBezTo>
                      <a:cubicBezTo>
                        <a:pt x="118" y="18"/>
                        <a:pt x="117" y="18"/>
                        <a:pt x="116" y="18"/>
                      </a:cubicBezTo>
                      <a:cubicBezTo>
                        <a:pt x="115" y="18"/>
                        <a:pt x="114" y="18"/>
                        <a:pt x="113" y="17"/>
                      </a:cubicBezTo>
                      <a:cubicBezTo>
                        <a:pt x="112" y="16"/>
                        <a:pt x="112" y="15"/>
                        <a:pt x="112" y="13"/>
                      </a:cubicBezTo>
                      <a:cubicBezTo>
                        <a:pt x="112" y="12"/>
                        <a:pt x="112" y="10"/>
                        <a:pt x="113" y="9"/>
                      </a:cubicBezTo>
                      <a:cubicBezTo>
                        <a:pt x="114" y="8"/>
                        <a:pt x="115" y="8"/>
                        <a:pt x="116" y="8"/>
                      </a:cubicBezTo>
                      <a:cubicBezTo>
                        <a:pt x="117" y="8"/>
                        <a:pt x="118" y="8"/>
                        <a:pt x="119" y="9"/>
                      </a:cubicBezTo>
                      <a:cubicBezTo>
                        <a:pt x="120" y="10"/>
                        <a:pt x="120" y="12"/>
                        <a:pt x="120" y="13"/>
                      </a:cubicBezTo>
                      <a:moveTo>
                        <a:pt x="122" y="13"/>
                      </a:moveTo>
                      <a:cubicBezTo>
                        <a:pt x="122" y="11"/>
                        <a:pt x="121" y="9"/>
                        <a:pt x="120" y="8"/>
                      </a:cubicBezTo>
                      <a:cubicBezTo>
                        <a:pt x="119" y="7"/>
                        <a:pt x="118" y="6"/>
                        <a:pt x="116" y="6"/>
                      </a:cubicBezTo>
                      <a:cubicBezTo>
                        <a:pt x="114" y="6"/>
                        <a:pt x="113" y="7"/>
                        <a:pt x="112" y="8"/>
                      </a:cubicBezTo>
                      <a:cubicBezTo>
                        <a:pt x="111" y="9"/>
                        <a:pt x="110" y="11"/>
                        <a:pt x="110" y="13"/>
                      </a:cubicBezTo>
                      <a:cubicBezTo>
                        <a:pt x="110" y="15"/>
                        <a:pt x="111" y="17"/>
                        <a:pt x="112" y="19"/>
                      </a:cubicBezTo>
                      <a:cubicBezTo>
                        <a:pt x="113" y="20"/>
                        <a:pt x="114" y="20"/>
                        <a:pt x="116" y="20"/>
                      </a:cubicBezTo>
                      <a:cubicBezTo>
                        <a:pt x="118" y="20"/>
                        <a:pt x="119" y="20"/>
                        <a:pt x="120" y="19"/>
                      </a:cubicBezTo>
                      <a:cubicBezTo>
                        <a:pt x="121" y="17"/>
                        <a:pt x="122" y="15"/>
                        <a:pt x="122" y="13"/>
                      </a:cubicBezTo>
                      <a:moveTo>
                        <a:pt x="104" y="13"/>
                      </a:moveTo>
                      <a:cubicBezTo>
                        <a:pt x="104" y="16"/>
                        <a:pt x="104" y="18"/>
                        <a:pt x="101" y="18"/>
                      </a:cubicBezTo>
                      <a:cubicBezTo>
                        <a:pt x="97" y="18"/>
                        <a:pt x="97" y="16"/>
                        <a:pt x="97" y="13"/>
                      </a:cubicBezTo>
                      <a:cubicBezTo>
                        <a:pt x="97" y="10"/>
                        <a:pt x="97" y="8"/>
                        <a:pt x="101" y="8"/>
                      </a:cubicBezTo>
                      <a:cubicBezTo>
                        <a:pt x="104" y="8"/>
                        <a:pt x="104" y="10"/>
                        <a:pt x="104" y="13"/>
                      </a:cubicBezTo>
                      <a:moveTo>
                        <a:pt x="106" y="20"/>
                      </a:moveTo>
                      <a:cubicBezTo>
                        <a:pt x="106" y="6"/>
                        <a:pt x="106" y="6"/>
                        <a:pt x="106" y="6"/>
                      </a:cubicBezTo>
                      <a:cubicBezTo>
                        <a:pt x="104" y="6"/>
                        <a:pt x="104" y="6"/>
                        <a:pt x="104" y="6"/>
                      </a:cubicBezTo>
                      <a:cubicBezTo>
                        <a:pt x="104" y="8"/>
                        <a:pt x="104" y="8"/>
                        <a:pt x="104" y="8"/>
                      </a:cubicBezTo>
                      <a:cubicBezTo>
                        <a:pt x="103" y="6"/>
                        <a:pt x="102" y="6"/>
                        <a:pt x="100" y="6"/>
                      </a:cubicBezTo>
                      <a:cubicBezTo>
                        <a:pt x="99" y="6"/>
                        <a:pt x="97" y="6"/>
                        <a:pt x="97" y="7"/>
                      </a:cubicBezTo>
                      <a:cubicBezTo>
                        <a:pt x="95" y="9"/>
                        <a:pt x="95" y="11"/>
                        <a:pt x="95" y="13"/>
                      </a:cubicBezTo>
                      <a:cubicBezTo>
                        <a:pt x="95" y="15"/>
                        <a:pt x="95" y="17"/>
                        <a:pt x="97" y="19"/>
                      </a:cubicBezTo>
                      <a:cubicBezTo>
                        <a:pt x="97" y="19"/>
                        <a:pt x="99" y="20"/>
                        <a:pt x="100" y="20"/>
                      </a:cubicBezTo>
                      <a:cubicBezTo>
                        <a:pt x="102" y="20"/>
                        <a:pt x="103" y="20"/>
                        <a:pt x="104" y="18"/>
                      </a:cubicBezTo>
                      <a:cubicBezTo>
                        <a:pt x="104" y="20"/>
                        <a:pt x="104" y="20"/>
                        <a:pt x="104" y="20"/>
                      </a:cubicBezTo>
                      <a:cubicBezTo>
                        <a:pt x="104" y="23"/>
                        <a:pt x="103" y="25"/>
                        <a:pt x="100" y="25"/>
                      </a:cubicBezTo>
                      <a:cubicBezTo>
                        <a:pt x="99" y="25"/>
                        <a:pt x="98" y="24"/>
                        <a:pt x="97" y="23"/>
                      </a:cubicBezTo>
                      <a:cubicBezTo>
                        <a:pt x="95" y="24"/>
                        <a:pt x="95" y="24"/>
                        <a:pt x="95" y="24"/>
                      </a:cubicBezTo>
                      <a:cubicBezTo>
                        <a:pt x="97" y="26"/>
                        <a:pt x="98" y="26"/>
                        <a:pt x="100" y="26"/>
                      </a:cubicBezTo>
                      <a:cubicBezTo>
                        <a:pt x="104" y="26"/>
                        <a:pt x="106" y="24"/>
                        <a:pt x="106" y="20"/>
                      </a:cubicBezTo>
                      <a:moveTo>
                        <a:pt x="89" y="13"/>
                      </a:moveTo>
                      <a:cubicBezTo>
                        <a:pt x="89" y="15"/>
                        <a:pt x="89" y="16"/>
                        <a:pt x="88" y="17"/>
                      </a:cubicBezTo>
                      <a:cubicBezTo>
                        <a:pt x="88" y="18"/>
                        <a:pt x="87" y="18"/>
                        <a:pt x="86" y="18"/>
                      </a:cubicBezTo>
                      <a:cubicBezTo>
                        <a:pt x="85" y="18"/>
                        <a:pt x="84" y="18"/>
                        <a:pt x="83" y="17"/>
                      </a:cubicBezTo>
                      <a:cubicBezTo>
                        <a:pt x="82" y="16"/>
                        <a:pt x="82" y="15"/>
                        <a:pt x="82" y="13"/>
                      </a:cubicBezTo>
                      <a:cubicBezTo>
                        <a:pt x="82" y="12"/>
                        <a:pt x="82" y="10"/>
                        <a:pt x="83" y="9"/>
                      </a:cubicBezTo>
                      <a:cubicBezTo>
                        <a:pt x="84" y="8"/>
                        <a:pt x="85" y="8"/>
                        <a:pt x="86" y="8"/>
                      </a:cubicBezTo>
                      <a:cubicBezTo>
                        <a:pt x="87" y="8"/>
                        <a:pt x="88" y="8"/>
                        <a:pt x="88" y="9"/>
                      </a:cubicBezTo>
                      <a:cubicBezTo>
                        <a:pt x="89" y="10"/>
                        <a:pt x="89" y="12"/>
                        <a:pt x="89" y="13"/>
                      </a:cubicBezTo>
                      <a:moveTo>
                        <a:pt x="91" y="13"/>
                      </a:moveTo>
                      <a:cubicBezTo>
                        <a:pt x="91" y="11"/>
                        <a:pt x="91" y="9"/>
                        <a:pt x="90" y="8"/>
                      </a:cubicBezTo>
                      <a:cubicBezTo>
                        <a:pt x="89" y="7"/>
                        <a:pt x="87" y="6"/>
                        <a:pt x="86" y="6"/>
                      </a:cubicBezTo>
                      <a:cubicBezTo>
                        <a:pt x="84" y="6"/>
                        <a:pt x="83" y="7"/>
                        <a:pt x="82" y="8"/>
                      </a:cubicBezTo>
                      <a:cubicBezTo>
                        <a:pt x="80" y="9"/>
                        <a:pt x="80" y="11"/>
                        <a:pt x="80" y="13"/>
                      </a:cubicBezTo>
                      <a:cubicBezTo>
                        <a:pt x="80" y="15"/>
                        <a:pt x="80" y="17"/>
                        <a:pt x="82" y="19"/>
                      </a:cubicBezTo>
                      <a:cubicBezTo>
                        <a:pt x="83" y="20"/>
                        <a:pt x="84" y="20"/>
                        <a:pt x="86" y="20"/>
                      </a:cubicBezTo>
                      <a:cubicBezTo>
                        <a:pt x="87" y="20"/>
                        <a:pt x="89" y="20"/>
                        <a:pt x="90" y="19"/>
                      </a:cubicBezTo>
                      <a:cubicBezTo>
                        <a:pt x="91" y="17"/>
                        <a:pt x="91" y="15"/>
                        <a:pt x="91" y="13"/>
                      </a:cubicBezTo>
                      <a:moveTo>
                        <a:pt x="77" y="20"/>
                      </a:moveTo>
                      <a:cubicBezTo>
                        <a:pt x="77" y="18"/>
                        <a:pt x="77" y="18"/>
                        <a:pt x="77" y="18"/>
                      </a:cubicBezTo>
                      <a:cubicBezTo>
                        <a:pt x="67" y="18"/>
                        <a:pt x="67" y="18"/>
                        <a:pt x="67" y="18"/>
                      </a:cubicBezTo>
                      <a:cubicBezTo>
                        <a:pt x="67" y="0"/>
                        <a:pt x="67" y="0"/>
                        <a:pt x="67" y="0"/>
                      </a:cubicBezTo>
                      <a:cubicBezTo>
                        <a:pt x="65" y="0"/>
                        <a:pt x="65" y="0"/>
                        <a:pt x="65" y="0"/>
                      </a:cubicBezTo>
                      <a:cubicBezTo>
                        <a:pt x="65" y="20"/>
                        <a:pt x="65" y="20"/>
                        <a:pt x="65" y="20"/>
                      </a:cubicBezTo>
                      <a:lnTo>
                        <a:pt x="77" y="20"/>
                      </a:lnTo>
                      <a:close/>
                      <a:moveTo>
                        <a:pt x="55" y="7"/>
                      </a:moveTo>
                      <a:cubicBezTo>
                        <a:pt x="54" y="6"/>
                        <a:pt x="53" y="6"/>
                        <a:pt x="52" y="6"/>
                      </a:cubicBezTo>
                      <a:cubicBezTo>
                        <a:pt x="50" y="6"/>
                        <a:pt x="49" y="7"/>
                        <a:pt x="48" y="8"/>
                      </a:cubicBezTo>
                      <a:cubicBezTo>
                        <a:pt x="48" y="6"/>
                        <a:pt x="48" y="6"/>
                        <a:pt x="48" y="6"/>
                      </a:cubicBezTo>
                      <a:cubicBezTo>
                        <a:pt x="46" y="6"/>
                        <a:pt x="46" y="6"/>
                        <a:pt x="46" y="6"/>
                      </a:cubicBezTo>
                      <a:cubicBezTo>
                        <a:pt x="46" y="20"/>
                        <a:pt x="46" y="20"/>
                        <a:pt x="46" y="20"/>
                      </a:cubicBezTo>
                      <a:cubicBezTo>
                        <a:pt x="48" y="20"/>
                        <a:pt x="48" y="20"/>
                        <a:pt x="48" y="20"/>
                      </a:cubicBezTo>
                      <a:cubicBezTo>
                        <a:pt x="48" y="11"/>
                        <a:pt x="48" y="11"/>
                        <a:pt x="48" y="11"/>
                      </a:cubicBezTo>
                      <a:cubicBezTo>
                        <a:pt x="48" y="9"/>
                        <a:pt x="49" y="8"/>
                        <a:pt x="51" y="8"/>
                      </a:cubicBezTo>
                      <a:cubicBezTo>
                        <a:pt x="52" y="8"/>
                        <a:pt x="53" y="8"/>
                        <a:pt x="54" y="9"/>
                      </a:cubicBezTo>
                      <a:lnTo>
                        <a:pt x="55" y="7"/>
                      </a:lnTo>
                      <a:close/>
                      <a:moveTo>
                        <a:pt x="41" y="20"/>
                      </a:moveTo>
                      <a:cubicBezTo>
                        <a:pt x="41" y="6"/>
                        <a:pt x="41" y="6"/>
                        <a:pt x="41" y="6"/>
                      </a:cubicBezTo>
                      <a:cubicBezTo>
                        <a:pt x="39" y="6"/>
                        <a:pt x="39" y="6"/>
                        <a:pt x="39" y="6"/>
                      </a:cubicBezTo>
                      <a:cubicBezTo>
                        <a:pt x="39" y="15"/>
                        <a:pt x="39" y="15"/>
                        <a:pt x="39" y="15"/>
                      </a:cubicBezTo>
                      <a:cubicBezTo>
                        <a:pt x="39" y="17"/>
                        <a:pt x="37" y="18"/>
                        <a:pt x="35" y="18"/>
                      </a:cubicBezTo>
                      <a:cubicBezTo>
                        <a:pt x="33" y="18"/>
                        <a:pt x="32" y="17"/>
                        <a:pt x="32" y="15"/>
                      </a:cubicBezTo>
                      <a:cubicBezTo>
                        <a:pt x="32" y="6"/>
                        <a:pt x="32" y="6"/>
                        <a:pt x="32" y="6"/>
                      </a:cubicBezTo>
                      <a:cubicBezTo>
                        <a:pt x="30" y="6"/>
                        <a:pt x="30" y="6"/>
                        <a:pt x="30" y="6"/>
                      </a:cubicBezTo>
                      <a:cubicBezTo>
                        <a:pt x="30" y="15"/>
                        <a:pt x="30" y="15"/>
                        <a:pt x="30" y="15"/>
                      </a:cubicBezTo>
                      <a:cubicBezTo>
                        <a:pt x="30" y="17"/>
                        <a:pt x="30" y="18"/>
                        <a:pt x="31" y="19"/>
                      </a:cubicBezTo>
                      <a:cubicBezTo>
                        <a:pt x="32" y="20"/>
                        <a:pt x="33" y="20"/>
                        <a:pt x="35" y="20"/>
                      </a:cubicBezTo>
                      <a:cubicBezTo>
                        <a:pt x="36" y="20"/>
                        <a:pt x="38" y="20"/>
                        <a:pt x="39" y="18"/>
                      </a:cubicBezTo>
                      <a:cubicBezTo>
                        <a:pt x="39" y="20"/>
                        <a:pt x="39" y="20"/>
                        <a:pt x="39" y="20"/>
                      </a:cubicBezTo>
                      <a:lnTo>
                        <a:pt x="41" y="20"/>
                      </a:lnTo>
                      <a:close/>
                      <a:moveTo>
                        <a:pt x="24" y="13"/>
                      </a:moveTo>
                      <a:cubicBezTo>
                        <a:pt x="24" y="15"/>
                        <a:pt x="23" y="16"/>
                        <a:pt x="22" y="17"/>
                      </a:cubicBezTo>
                      <a:cubicBezTo>
                        <a:pt x="22" y="18"/>
                        <a:pt x="21" y="18"/>
                        <a:pt x="20" y="18"/>
                      </a:cubicBezTo>
                      <a:cubicBezTo>
                        <a:pt x="19" y="18"/>
                        <a:pt x="18" y="18"/>
                        <a:pt x="17" y="17"/>
                      </a:cubicBezTo>
                      <a:cubicBezTo>
                        <a:pt x="16" y="16"/>
                        <a:pt x="16" y="15"/>
                        <a:pt x="16" y="13"/>
                      </a:cubicBezTo>
                      <a:cubicBezTo>
                        <a:pt x="16" y="12"/>
                        <a:pt x="16" y="10"/>
                        <a:pt x="17" y="9"/>
                      </a:cubicBezTo>
                      <a:cubicBezTo>
                        <a:pt x="18" y="8"/>
                        <a:pt x="19" y="8"/>
                        <a:pt x="20" y="8"/>
                      </a:cubicBezTo>
                      <a:cubicBezTo>
                        <a:pt x="21" y="8"/>
                        <a:pt x="22" y="8"/>
                        <a:pt x="22" y="9"/>
                      </a:cubicBezTo>
                      <a:cubicBezTo>
                        <a:pt x="23" y="10"/>
                        <a:pt x="24" y="12"/>
                        <a:pt x="24" y="13"/>
                      </a:cubicBezTo>
                      <a:moveTo>
                        <a:pt x="26" y="13"/>
                      </a:moveTo>
                      <a:cubicBezTo>
                        <a:pt x="26" y="11"/>
                        <a:pt x="25" y="9"/>
                        <a:pt x="24" y="8"/>
                      </a:cubicBezTo>
                      <a:cubicBezTo>
                        <a:pt x="23" y="7"/>
                        <a:pt x="22" y="6"/>
                        <a:pt x="20" y="6"/>
                      </a:cubicBezTo>
                      <a:cubicBezTo>
                        <a:pt x="18" y="6"/>
                        <a:pt x="17" y="7"/>
                        <a:pt x="16" y="8"/>
                      </a:cubicBezTo>
                      <a:cubicBezTo>
                        <a:pt x="15" y="9"/>
                        <a:pt x="14" y="11"/>
                        <a:pt x="14" y="13"/>
                      </a:cubicBezTo>
                      <a:cubicBezTo>
                        <a:pt x="14" y="15"/>
                        <a:pt x="15" y="17"/>
                        <a:pt x="16" y="19"/>
                      </a:cubicBezTo>
                      <a:cubicBezTo>
                        <a:pt x="17" y="20"/>
                        <a:pt x="18" y="20"/>
                        <a:pt x="20" y="20"/>
                      </a:cubicBezTo>
                      <a:cubicBezTo>
                        <a:pt x="22" y="20"/>
                        <a:pt x="23" y="20"/>
                        <a:pt x="24" y="19"/>
                      </a:cubicBezTo>
                      <a:cubicBezTo>
                        <a:pt x="25" y="17"/>
                        <a:pt x="26" y="15"/>
                        <a:pt x="26" y="13"/>
                      </a:cubicBezTo>
                      <a:moveTo>
                        <a:pt x="14" y="0"/>
                      </a:moveTo>
                      <a:cubicBezTo>
                        <a:pt x="12" y="0"/>
                        <a:pt x="12" y="0"/>
                        <a:pt x="12" y="0"/>
                      </a:cubicBezTo>
                      <a:cubicBezTo>
                        <a:pt x="7" y="10"/>
                        <a:pt x="7" y="10"/>
                        <a:pt x="7" y="10"/>
                      </a:cubicBezTo>
                      <a:cubicBezTo>
                        <a:pt x="3" y="0"/>
                        <a:pt x="3" y="0"/>
                        <a:pt x="3" y="0"/>
                      </a:cubicBezTo>
                      <a:cubicBezTo>
                        <a:pt x="0" y="0"/>
                        <a:pt x="0" y="0"/>
                        <a:pt x="0" y="0"/>
                      </a:cubicBezTo>
                      <a:cubicBezTo>
                        <a:pt x="6" y="12"/>
                        <a:pt x="6" y="12"/>
                        <a:pt x="6" y="12"/>
                      </a:cubicBezTo>
                      <a:cubicBezTo>
                        <a:pt x="6" y="20"/>
                        <a:pt x="6" y="20"/>
                        <a:pt x="6" y="20"/>
                      </a:cubicBezTo>
                      <a:cubicBezTo>
                        <a:pt x="9" y="20"/>
                        <a:pt x="9" y="20"/>
                        <a:pt x="9" y="20"/>
                      </a:cubicBezTo>
                      <a:cubicBezTo>
                        <a:pt x="9" y="12"/>
                        <a:pt x="9" y="12"/>
                        <a:pt x="9" y="12"/>
                      </a:cubicBezTo>
                      <a:lnTo>
                        <a:pt x="14" y="0"/>
                      </a:lnTo>
                      <a:close/>
                    </a:path>
                  </a:pathLst>
                </a:custGeom>
                <a:solidFill>
                  <a:srgbClr val="EDB21E"/>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TW" altLang="en-US"/>
                </a:p>
              </p:txBody>
            </p:sp>
          </p:grpSp>
          <p:pic>
            <p:nvPicPr>
              <p:cNvPr id="29" name="圖片 2"/>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357185">
                <a:off x="7025849" y="5752567"/>
                <a:ext cx="520154" cy="93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91253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0"/>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grpSp>
        <p:nvGrpSpPr>
          <p:cNvPr id="21" name="群組 20"/>
          <p:cNvGrpSpPr/>
          <p:nvPr/>
        </p:nvGrpSpPr>
        <p:grpSpPr>
          <a:xfrm>
            <a:off x="0" y="-1"/>
            <a:ext cx="2988944" cy="6858001"/>
            <a:chOff x="0" y="-1"/>
            <a:chExt cx="2988944" cy="6858001"/>
          </a:xfrm>
        </p:grpSpPr>
        <p:sp>
          <p:nvSpPr>
            <p:cNvPr id="22" name="직사각형 4"/>
            <p:cNvSpPr/>
            <p:nvPr/>
          </p:nvSpPr>
          <p:spPr>
            <a:xfrm>
              <a:off x="0" y="-1"/>
              <a:ext cx="2988944" cy="6858001"/>
            </a:xfrm>
            <a:prstGeom prst="rect">
              <a:avLst/>
            </a:prstGeom>
            <a:solidFill>
              <a:srgbClr val="0D2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133E77"/>
                  </a:solidFill>
                  <a:latin typeface="야놀자 야체 B" panose="02020603020101020101" pitchFamily="18" charset="-127"/>
                  <a:ea typeface="야놀자 야체 B" panose="02020603020101020101" pitchFamily="18" charset="-127"/>
                </a:rPr>
                <a:t>1</a:t>
              </a:r>
              <a:endParaRPr lang="ko-KR" altLang="en-US" sz="20000" dirty="0">
                <a:solidFill>
                  <a:srgbClr val="133E77"/>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noFill/>
          </p:spPr>
          <p:txBody>
            <a:bodyPr wrap="square" rtlCol="0">
              <a:spAutoFit/>
            </a:bodyPr>
            <a:lstStyle/>
            <a:p>
              <a:pPr algn="ctr">
                <a:lnSpc>
                  <a:spcPct val="150000"/>
                </a:lnSpc>
              </a:pPr>
              <a:r>
                <a:rPr lang="zh-TW" altLang="en-US" sz="24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a:t>
              </a: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背景與動機</a:t>
              </a:r>
              <a:endParaRPr lang="en-US" altLang="ko-KR" sz="1200" dirty="0">
                <a:solidFill>
                  <a:schemeClr val="bg1">
                    <a:lumMod val="50000"/>
                  </a:schemeClr>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pic>
          <p:nvPicPr>
            <p:cNvPr id="24" name="圖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p:spPr>
        </p:pic>
      </p:grpSp>
      <p:sp>
        <p:nvSpPr>
          <p:cNvPr id="8" name="向右箭號 7"/>
          <p:cNvSpPr/>
          <p:nvPr/>
        </p:nvSpPr>
        <p:spPr>
          <a:xfrm>
            <a:off x="6122150" y="3344078"/>
            <a:ext cx="724581" cy="486985"/>
          </a:xfrm>
          <a:prstGeom prst="rightArrow">
            <a:avLst>
              <a:gd name="adj1" fmla="val 46129"/>
              <a:gd name="adj2" fmla="val 63889"/>
            </a:avLst>
          </a:prstGeom>
          <a:noFill/>
          <a:ln w="28575">
            <a:solidFill>
              <a:srgbClr val="404257"/>
            </a:solidFill>
          </a:ln>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
        <p:nvSpPr>
          <p:cNvPr id="9" name="加號 8"/>
          <p:cNvSpPr/>
          <p:nvPr/>
        </p:nvSpPr>
        <p:spPr>
          <a:xfrm>
            <a:off x="9180968" y="3105833"/>
            <a:ext cx="729770" cy="806932"/>
          </a:xfrm>
          <a:prstGeom prst="mathPlus">
            <a:avLst/>
          </a:prstGeom>
          <a:noFill/>
          <a:ln w="28575">
            <a:solidFill>
              <a:srgbClr val="404257"/>
            </a:solidFill>
          </a:ln>
        </p:spPr>
        <p:style>
          <a:lnRef idx="1">
            <a:schemeClr val="dk1"/>
          </a:lnRef>
          <a:fillRef idx="3">
            <a:schemeClr val="dk1"/>
          </a:fillRef>
          <a:effectRef idx="2">
            <a:schemeClr val="dk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pic>
        <p:nvPicPr>
          <p:cNvPr id="11" name="圖片 10"/>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51161" y="2796986"/>
            <a:ext cx="1581170" cy="158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圖片 1"/>
          <p:cNvPicPr>
            <a:picLocks noChangeAspect="1"/>
          </p:cNvPicPr>
          <p:nvPr/>
        </p:nvPicPr>
        <p:blipFill rotWithShape="1">
          <a:blip r:embed="rId6">
            <a:extLst>
              <a:ext uri="{28A0092B-C50C-407E-A947-70E740481C1C}">
                <a14:useLocalDpi xmlns:a14="http://schemas.microsoft.com/office/drawing/2010/main" val="0"/>
              </a:ext>
            </a:extLst>
          </a:blip>
          <a:srcRect t="12856" b="15878"/>
          <a:stretch/>
        </p:blipFill>
        <p:spPr>
          <a:xfrm>
            <a:off x="7087154" y="2998381"/>
            <a:ext cx="1566537" cy="1116419"/>
          </a:xfrm>
          <a:prstGeom prst="rect">
            <a:avLst/>
          </a:prstGeom>
          <a:ln w="12700">
            <a:solidFill>
              <a:schemeClr val="tx1"/>
            </a:solidFill>
          </a:ln>
        </p:spPr>
      </p:pic>
      <p:grpSp>
        <p:nvGrpSpPr>
          <p:cNvPr id="16" name="群組 15"/>
          <p:cNvGrpSpPr/>
          <p:nvPr/>
        </p:nvGrpSpPr>
        <p:grpSpPr>
          <a:xfrm>
            <a:off x="3327062" y="1178350"/>
            <a:ext cx="2415566" cy="4573490"/>
            <a:chOff x="3327062" y="1178350"/>
            <a:chExt cx="2415566" cy="4573490"/>
          </a:xfrm>
        </p:grpSpPr>
        <p:grpSp>
          <p:nvGrpSpPr>
            <p:cNvPr id="12" name="群組 11"/>
            <p:cNvGrpSpPr>
              <a:grpSpLocks/>
            </p:cNvGrpSpPr>
            <p:nvPr/>
          </p:nvGrpSpPr>
          <p:grpSpPr bwMode="auto">
            <a:xfrm>
              <a:off x="3327062" y="1178350"/>
              <a:ext cx="2415566" cy="4573490"/>
              <a:chOff x="2681030" y="842161"/>
              <a:chExt cx="2931964" cy="5550051"/>
            </a:xfrm>
          </p:grpSpPr>
          <p:pic>
            <p:nvPicPr>
              <p:cNvPr id="13" name="圖片 1"/>
              <p:cNvPicPr>
                <a:picLocks noChangeAspect="1"/>
              </p:cNvPicPr>
              <p:nvPr/>
            </p:nvPicPr>
            <p:blipFill>
              <a:blip r:embed="rId7"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815112" y="1160116"/>
                <a:ext cx="2653447" cy="457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圖片 2"/>
              <p:cNvPicPr>
                <a:picLocks noChangeAspect="1"/>
              </p:cNvPicPr>
              <p:nvPr/>
            </p:nvPicPr>
            <p:blipFill>
              <a:blip r:embed="rId8" cstate="print">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a:off x="2681030" y="842161"/>
                <a:ext cx="2931964" cy="5550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圖片 18"/>
            <p:cNvPicPr/>
            <p:nvPr/>
          </p:nvPicPr>
          <p:blipFill rotWithShape="1">
            <a:blip r:embed="rId9" cstate="print">
              <a:extLst>
                <a:ext uri="{28A0092B-C50C-407E-A947-70E740481C1C}">
                  <a14:useLocalDpi xmlns:a14="http://schemas.microsoft.com/office/drawing/2010/main" val="0"/>
                </a:ext>
              </a:extLst>
            </a:blip>
            <a:srcRect t="4201" b="7237"/>
            <a:stretch/>
          </p:blipFill>
          <p:spPr bwMode="auto">
            <a:xfrm>
              <a:off x="3454793" y="1592304"/>
              <a:ext cx="2168839" cy="3342553"/>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97740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p:cNvGrpSpPr/>
          <p:nvPr/>
        </p:nvGrpSpPr>
        <p:grpSpPr>
          <a:xfrm>
            <a:off x="2318237" y="432119"/>
            <a:ext cx="5942942" cy="6133461"/>
            <a:chOff x="3857954" y="509997"/>
            <a:chExt cx="5942942" cy="6133461"/>
          </a:xfrm>
        </p:grpSpPr>
        <p:pic>
          <p:nvPicPr>
            <p:cNvPr id="7" name="圖片 6"/>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t="31035"/>
            <a:stretch/>
          </p:blipFill>
          <p:spPr>
            <a:xfrm>
              <a:off x="4471988" y="2357437"/>
              <a:ext cx="4714875" cy="4286021"/>
            </a:xfrm>
            <a:prstGeom prst="rect">
              <a:avLst/>
            </a:prstGeom>
          </p:spPr>
        </p:pic>
        <p:pic>
          <p:nvPicPr>
            <p:cNvPr id="49" name="圖片 48"/>
            <p:cNvPicPr>
              <a:picLocks noChangeAspect="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b="70717"/>
            <a:stretch/>
          </p:blipFill>
          <p:spPr>
            <a:xfrm>
              <a:off x="3857954" y="509997"/>
              <a:ext cx="5942942" cy="1819874"/>
            </a:xfrm>
            <a:prstGeom prst="rect">
              <a:avLst/>
            </a:prstGeom>
          </p:spPr>
        </p:pic>
      </p:grpSp>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22" name="직사각형 4"/>
          <p:cNvSpPr/>
          <p:nvPr/>
        </p:nvSpPr>
        <p:spPr>
          <a:xfrm>
            <a:off x="0" y="-1"/>
            <a:ext cx="2988944" cy="6858001"/>
          </a:xfrm>
          <a:prstGeom prst="rect">
            <a:avLst/>
          </a:prstGeom>
          <a:solidFill>
            <a:srgbClr val="0D2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133E77"/>
                </a:solidFill>
                <a:latin typeface="야놀자 야체 B" panose="02020603020101020101" pitchFamily="18" charset="-127"/>
                <a:ea typeface="야놀자 야체 B" panose="02020603020101020101" pitchFamily="18" charset="-127"/>
              </a:rPr>
              <a:t>1</a:t>
            </a:r>
            <a:endParaRPr lang="ko-KR" altLang="en-US" sz="20000" dirty="0">
              <a:solidFill>
                <a:srgbClr val="133E77"/>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noFill/>
        </p:spPr>
        <p:txBody>
          <a:bodyPr wrap="square" rtlCol="0">
            <a:spAutoFit/>
          </a:bodyPr>
          <a:lstStyle/>
          <a:p>
            <a:pPr algn="ctr">
              <a:lnSpc>
                <a:spcPct val="150000"/>
              </a:lnSpc>
            </a:pPr>
            <a:r>
              <a:rPr lang="zh-TW" altLang="en-US" sz="24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a:t>
            </a: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背景與動機</a:t>
            </a:r>
            <a:endParaRPr lang="en-US" altLang="ko-KR" sz="1200" dirty="0">
              <a:solidFill>
                <a:schemeClr val="bg1">
                  <a:lumMod val="50000"/>
                </a:schemeClr>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pic>
        <p:nvPicPr>
          <p:cNvPr id="24" name="圖片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p:spPr>
      </p:pic>
      <p:grpSp>
        <p:nvGrpSpPr>
          <p:cNvPr id="10" name="群組 9"/>
          <p:cNvGrpSpPr/>
          <p:nvPr/>
        </p:nvGrpSpPr>
        <p:grpSpPr>
          <a:xfrm rot="2874527">
            <a:off x="5982518" y="2863950"/>
            <a:ext cx="224808" cy="238700"/>
            <a:chOff x="9499600" y="1720123"/>
            <a:chExt cx="1230115" cy="1683478"/>
          </a:xfrm>
        </p:grpSpPr>
        <p:pic>
          <p:nvPicPr>
            <p:cNvPr id="8" name="圖片 7"/>
            <p:cNvPicPr>
              <a:picLocks noChangeAspect="1"/>
            </p:cNvPicPr>
            <p:nvPr/>
          </p:nvPicPr>
          <p:blipFill rotWithShape="1">
            <a:blip r:embed="rId5">
              <a:lum bright="70000" contrast="-70000"/>
              <a:extLst>
                <a:ext uri="{BEBA8EAE-BF5A-486C-A8C5-ECC9F3942E4B}">
                  <a14:imgProps xmlns:a14="http://schemas.microsoft.com/office/drawing/2010/main">
                    <a14:imgLayer r:embed="rId6"/>
                  </a14:imgProps>
                </a:ext>
                <a:ext uri="{28A0092B-C50C-407E-A947-70E740481C1C}">
                  <a14:useLocalDpi xmlns:a14="http://schemas.microsoft.com/office/drawing/2010/main" val="0"/>
                </a:ext>
              </a:extLst>
            </a:blip>
            <a:srcRect l="62885" r="21915" b="75642"/>
            <a:stretch/>
          </p:blipFill>
          <p:spPr>
            <a:xfrm rot="21415732">
              <a:off x="9695771" y="1720123"/>
              <a:ext cx="1033944" cy="1656970"/>
            </a:xfrm>
            <a:prstGeom prst="ellipse">
              <a:avLst/>
            </a:prstGeom>
          </p:spPr>
        </p:pic>
        <p:sp>
          <p:nvSpPr>
            <p:cNvPr id="9" name="橢圓 8"/>
            <p:cNvSpPr/>
            <p:nvPr/>
          </p:nvSpPr>
          <p:spPr>
            <a:xfrm>
              <a:off x="9499600" y="2734734"/>
              <a:ext cx="544571" cy="668867"/>
            </a:xfrm>
            <a:prstGeom prst="ellipse">
              <a:avLst/>
            </a:prstGeom>
            <a:solidFill>
              <a:srgbClr val="2E6CA4"/>
            </a:solidFill>
            <a:ln>
              <a:solidFill>
                <a:srgbClr val="2E6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6" name="群組 45"/>
          <p:cNvGrpSpPr/>
          <p:nvPr/>
        </p:nvGrpSpPr>
        <p:grpSpPr>
          <a:xfrm rot="18766881" flipH="1">
            <a:off x="5425334" y="2848895"/>
            <a:ext cx="224810" cy="238700"/>
            <a:chOff x="9499600" y="1720123"/>
            <a:chExt cx="1230115" cy="1683478"/>
          </a:xfrm>
        </p:grpSpPr>
        <p:pic>
          <p:nvPicPr>
            <p:cNvPr id="47" name="圖片 46"/>
            <p:cNvPicPr>
              <a:picLocks noChangeAspect="1"/>
            </p:cNvPicPr>
            <p:nvPr/>
          </p:nvPicPr>
          <p:blipFill rotWithShape="1">
            <a:blip r:embed="rId5">
              <a:lum bright="70000" contrast="-70000"/>
              <a:extLst>
                <a:ext uri="{28A0092B-C50C-407E-A947-70E740481C1C}">
                  <a14:useLocalDpi xmlns:a14="http://schemas.microsoft.com/office/drawing/2010/main" val="0"/>
                </a:ext>
              </a:extLst>
            </a:blip>
            <a:srcRect l="62885" r="21915" b="75642"/>
            <a:stretch/>
          </p:blipFill>
          <p:spPr>
            <a:xfrm rot="21415732">
              <a:off x="9695771" y="1720123"/>
              <a:ext cx="1033944" cy="1656970"/>
            </a:xfrm>
            <a:prstGeom prst="ellipse">
              <a:avLst/>
            </a:prstGeom>
          </p:spPr>
        </p:pic>
        <p:sp>
          <p:nvSpPr>
            <p:cNvPr id="48" name="橢圓 47"/>
            <p:cNvSpPr/>
            <p:nvPr/>
          </p:nvSpPr>
          <p:spPr>
            <a:xfrm>
              <a:off x="9499600" y="2734734"/>
              <a:ext cx="544571" cy="668867"/>
            </a:xfrm>
            <a:prstGeom prst="ellipse">
              <a:avLst/>
            </a:prstGeom>
            <a:solidFill>
              <a:srgbClr val="2E6CA4"/>
            </a:solidFill>
            <a:ln>
              <a:solidFill>
                <a:srgbClr val="2E6C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42" name="圖片 23"/>
          <p:cNvPicPr>
            <a:picLocks noChangeAspect="1"/>
          </p:cNvPicPr>
          <p:nvPr/>
        </p:nvPicPr>
        <p:blipFill rotWithShape="1">
          <a:blip r:embed="rId7" cstate="print">
            <a:extLst>
              <a:ext uri="{28A0092B-C50C-407E-A947-70E740481C1C}">
                <a14:useLocalDpi xmlns:a14="http://schemas.microsoft.com/office/drawing/2010/main" val="0"/>
              </a:ext>
            </a:extLst>
          </a:blip>
          <a:srcRect l="-2044" r="-1" b="57590"/>
          <a:stretch/>
        </p:blipFill>
        <p:spPr bwMode="auto">
          <a:xfrm>
            <a:off x="5634074" y="2833836"/>
            <a:ext cx="360558" cy="268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群組 49"/>
          <p:cNvGrpSpPr/>
          <p:nvPr/>
        </p:nvGrpSpPr>
        <p:grpSpPr>
          <a:xfrm>
            <a:off x="6718787" y="362267"/>
            <a:ext cx="5942942" cy="6133461"/>
            <a:chOff x="3857954" y="509997"/>
            <a:chExt cx="5942942" cy="6133461"/>
          </a:xfrm>
        </p:grpSpPr>
        <p:pic>
          <p:nvPicPr>
            <p:cNvPr id="51" name="圖片 50"/>
            <p:cNvPicPr>
              <a:picLocks noChangeAspect="1"/>
            </p:cNvPicPr>
            <p:nvPr/>
          </p:nvPicPr>
          <p:blipFill rotWithShape="1">
            <a:blip r:embed="rId3">
              <a:extLst>
                <a:ext uri="{28A0092B-C50C-407E-A947-70E740481C1C}">
                  <a14:useLocalDpi xmlns:a14="http://schemas.microsoft.com/office/drawing/2010/main" val="0"/>
                </a:ext>
              </a:extLst>
            </a:blip>
            <a:srcRect t="31035"/>
            <a:stretch/>
          </p:blipFill>
          <p:spPr>
            <a:xfrm>
              <a:off x="4471988" y="2357437"/>
              <a:ext cx="4714875" cy="4286021"/>
            </a:xfrm>
            <a:prstGeom prst="rect">
              <a:avLst/>
            </a:prstGeom>
          </p:spPr>
        </p:pic>
        <p:pic>
          <p:nvPicPr>
            <p:cNvPr id="52" name="圖片 51"/>
            <p:cNvPicPr>
              <a:picLocks noChangeAspect="1"/>
            </p:cNvPicPr>
            <p:nvPr/>
          </p:nvPicPr>
          <p:blipFill rotWithShape="1">
            <a:blip r:embed="rId3">
              <a:extLst>
                <a:ext uri="{28A0092B-C50C-407E-A947-70E740481C1C}">
                  <a14:useLocalDpi xmlns:a14="http://schemas.microsoft.com/office/drawing/2010/main" val="0"/>
                </a:ext>
              </a:extLst>
            </a:blip>
            <a:srcRect b="70717"/>
            <a:stretch/>
          </p:blipFill>
          <p:spPr>
            <a:xfrm>
              <a:off x="3857954" y="509997"/>
              <a:ext cx="5942942" cy="1819874"/>
            </a:xfrm>
            <a:prstGeom prst="rect">
              <a:avLst/>
            </a:prstGeom>
          </p:spPr>
        </p:pic>
      </p:grpSp>
      <p:pic>
        <p:nvPicPr>
          <p:cNvPr id="59" name="圖片 23"/>
          <p:cNvPicPr>
            <a:picLocks noChangeAspect="1"/>
          </p:cNvPicPr>
          <p:nvPr/>
        </p:nvPicPr>
        <p:blipFill rotWithShape="1">
          <a:blip r:embed="rId7" cstate="print">
            <a:extLst>
              <a:ext uri="{28A0092B-C50C-407E-A947-70E740481C1C}">
                <a14:useLocalDpi xmlns:a14="http://schemas.microsoft.com/office/drawing/2010/main" val="0"/>
              </a:ext>
            </a:extLst>
          </a:blip>
          <a:srcRect l="-2044" r="-1" b="57590"/>
          <a:stretch/>
        </p:blipFill>
        <p:spPr bwMode="auto">
          <a:xfrm>
            <a:off x="10032773" y="2749302"/>
            <a:ext cx="338894" cy="25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圓角矩形圖說文字 12"/>
          <p:cNvSpPr/>
          <p:nvPr/>
        </p:nvSpPr>
        <p:spPr>
          <a:xfrm rot="20823143">
            <a:off x="7330342" y="611303"/>
            <a:ext cx="1358115" cy="909937"/>
          </a:xfrm>
          <a:prstGeom prst="wedgeRoundRectCallout">
            <a:avLst>
              <a:gd name="adj1" fmla="val 41820"/>
              <a:gd name="adj2" fmla="val 82040"/>
              <a:gd name="adj3" fmla="val 1666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0" name="圖片 59"/>
          <p:cNvPicPr>
            <a:picLocks noChangeAspect="1"/>
          </p:cNvPicPr>
          <p:nvPr/>
        </p:nvPicPr>
        <p:blipFill>
          <a:blip r:embed="rId8">
            <a:grayscl/>
            <a:extLst>
              <a:ext uri="{BEBA8EAE-BF5A-486C-A8C5-ECC9F3942E4B}">
                <a14:imgProps xmlns:a14="http://schemas.microsoft.com/office/drawing/2010/main">
                  <a14:imgLayer r:embed="rId9">
                    <a14:imgEffect>
                      <a14:backgroundRemoval t="10000" b="90000" l="10000" r="9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776347" y="2417587"/>
            <a:ext cx="1310963" cy="1155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5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직사각형 25"/>
          <p:cNvSpPr/>
          <p:nvPr/>
        </p:nvSpPr>
        <p:spPr>
          <a:xfrm>
            <a:off x="7590472" y="-1"/>
            <a:ext cx="4601528" cy="1397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6" name="직사각형 25"/>
          <p:cNvSpPr/>
          <p:nvPr/>
        </p:nvSpPr>
        <p:spPr>
          <a:xfrm>
            <a:off x="2988944" y="-2"/>
            <a:ext cx="4601528" cy="139701"/>
          </a:xfrm>
          <a:prstGeom prst="rect">
            <a:avLst/>
          </a:prstGeom>
          <a:solidFill>
            <a:srgbClr val="FF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lang="ko-KR" altLang="en-US" sz="20000" dirty="0">
              <a:solidFill>
                <a:srgbClr val="AF9B87"/>
              </a:solidFill>
              <a:latin typeface="야놀자 야체 B" panose="02020603020101020101" pitchFamily="18" charset="-127"/>
              <a:ea typeface="야놀자 야체 B" panose="02020603020101020101" pitchFamily="18" charset="-127"/>
            </a:endParaRPr>
          </a:p>
        </p:txBody>
      </p:sp>
      <p:sp>
        <p:nvSpPr>
          <p:cNvPr id="22" name="직사각형 4"/>
          <p:cNvSpPr/>
          <p:nvPr/>
        </p:nvSpPr>
        <p:spPr>
          <a:xfrm>
            <a:off x="0" y="-1"/>
            <a:ext cx="2988944" cy="6858001"/>
          </a:xfrm>
          <a:prstGeom prst="rect">
            <a:avLst/>
          </a:prstGeom>
          <a:solidFill>
            <a:srgbClr val="0D29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altLang="ko-KR" sz="20000" dirty="0">
                <a:solidFill>
                  <a:srgbClr val="133E77"/>
                </a:solidFill>
                <a:latin typeface="야놀자 야체 B" panose="02020603020101020101" pitchFamily="18" charset="-127"/>
                <a:ea typeface="야놀자 야체 B" panose="02020603020101020101" pitchFamily="18" charset="-127"/>
              </a:rPr>
              <a:t>1</a:t>
            </a:r>
            <a:endParaRPr lang="ko-KR" altLang="en-US" sz="20000" dirty="0">
              <a:solidFill>
                <a:srgbClr val="133E77"/>
              </a:solidFill>
              <a:latin typeface="야놀자 야체 B" panose="02020603020101020101" pitchFamily="18" charset="-127"/>
              <a:ea typeface="야놀자 야체 B" panose="02020603020101020101" pitchFamily="18" charset="-127"/>
            </a:endParaRPr>
          </a:p>
        </p:txBody>
      </p:sp>
      <p:sp>
        <p:nvSpPr>
          <p:cNvPr id="23" name="TextBox 17"/>
          <p:cNvSpPr txBox="1"/>
          <p:nvPr/>
        </p:nvSpPr>
        <p:spPr>
          <a:xfrm>
            <a:off x="198989" y="3105833"/>
            <a:ext cx="2590965" cy="582147"/>
          </a:xfrm>
          <a:prstGeom prst="rect">
            <a:avLst/>
          </a:prstGeom>
          <a:noFill/>
        </p:spPr>
        <p:txBody>
          <a:bodyPr wrap="square" rtlCol="0">
            <a:spAutoFit/>
          </a:bodyPr>
          <a:lstStyle/>
          <a:p>
            <a:pPr algn="ctr">
              <a:lnSpc>
                <a:spcPct val="150000"/>
              </a:lnSpc>
            </a:pPr>
            <a:r>
              <a:rPr lang="zh-TW" altLang="en-US" sz="2400" dirty="0">
                <a:solidFill>
                  <a:schemeClr val="bg1"/>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開發</a:t>
            </a:r>
            <a:r>
              <a:rPr lang="zh-TW" altLang="en-US" sz="2400" dirty="0">
                <a:solidFill>
                  <a:prstClr val="white"/>
                </a:solidFill>
                <a:latin typeface="文泉驛微米黑" panose="020B0606030804020204" pitchFamily="34" charset="-120"/>
                <a:ea typeface="文泉驛微米黑" panose="020B0606030804020204" pitchFamily="34" charset="-120"/>
                <a:cs typeface="文泉驛微米黑" panose="020B0606030804020204" pitchFamily="34" charset="-120"/>
              </a:rPr>
              <a:t>背景與動機</a:t>
            </a:r>
            <a:endParaRPr lang="en-US" altLang="ko-KR" sz="1200" dirty="0">
              <a:solidFill>
                <a:schemeClr val="bg1">
                  <a:lumMod val="50000"/>
                </a:schemeClr>
              </a:solidFill>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pic>
        <p:nvPicPr>
          <p:cNvPr id="24" name="圖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989" y="2013373"/>
            <a:ext cx="2637207" cy="886998"/>
          </a:xfrm>
          <a:prstGeom prst="rect">
            <a:avLst/>
          </a:prstGeom>
        </p:spPr>
      </p:pic>
      <p:sp>
        <p:nvSpPr>
          <p:cNvPr id="17" name="Shape 1282"/>
          <p:cNvSpPr/>
          <p:nvPr/>
        </p:nvSpPr>
        <p:spPr>
          <a:xfrm rot="10800000" flipV="1">
            <a:off x="6277676" y="4452866"/>
            <a:ext cx="839787" cy="497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FF0000">
                <a:alpha val="70000"/>
              </a:srgbClr>
            </a:solidFill>
            <a:custDash>
              <a:ds d="200000" sp="200000"/>
            </a:custDash>
            <a:round/>
            <a:tailEnd type="triangle"/>
          </a:ln>
        </p:spPr>
        <p:txBody>
          <a:bodyPr lIns="0" tIns="0" rIns="0" bIns="0" anchor="ctr"/>
          <a:lstStyle/>
          <a:p>
            <a:pPr marL="20320" marR="20320" lvl="0" indent="0" defTabSz="457200" eaLnBrk="1" fontAlgn="auto" latinLnBrk="0" hangingPunct="1">
              <a:lnSpc>
                <a:spcPct val="100000"/>
              </a:lnSpc>
              <a:spcBef>
                <a:spcPts val="0"/>
              </a:spcBef>
              <a:spcAft>
                <a:spcPts val="0"/>
              </a:spcAft>
              <a:buClrTx/>
              <a:buSzTx/>
              <a:buFontTx/>
              <a:buNone/>
              <a:tabLst/>
              <a:defRPr sz="1800">
                <a:solidFill>
                  <a:srgbClr val="FFFFFF"/>
                </a:solidFill>
                <a:uFill>
                  <a:solidFill>
                    <a:srgbClr val="FFFFFF"/>
                  </a:solidFill>
                </a:uFill>
                <a:latin typeface="Arial"/>
                <a:ea typeface="Arial"/>
                <a:cs typeface="Arial"/>
                <a:sym typeface="Arial"/>
              </a:defRPr>
            </a:pPr>
            <a:endParaRPr kumimoji="0" sz="900" b="0" i="0" u="none" strike="noStrike" kern="0" cap="none" spc="0" normalizeH="0" baseline="0" noProof="0">
              <a:ln>
                <a:noFill/>
              </a:ln>
              <a:solidFill>
                <a:srgbClr val="FFFFFF"/>
              </a:solidFill>
              <a:effectLst/>
              <a:uLnTx/>
              <a:uFill>
                <a:solidFill>
                  <a:srgbClr val="FFFFFF"/>
                </a:solidFill>
              </a:uFill>
              <a:latin typeface="Arial"/>
              <a:ea typeface="Arial"/>
              <a:cs typeface="Arial"/>
              <a:sym typeface="Arial"/>
            </a:endParaRPr>
          </a:p>
        </p:txBody>
      </p:sp>
      <p:sp>
        <p:nvSpPr>
          <p:cNvPr id="18" name="文字方塊 17"/>
          <p:cNvSpPr txBox="1"/>
          <p:nvPr/>
        </p:nvSpPr>
        <p:spPr>
          <a:xfrm>
            <a:off x="3729739" y="4628981"/>
            <a:ext cx="2547938" cy="523875"/>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schemeClr val="tx1">
                    <a:lumMod val="65000"/>
                    <a:lumOff val="35000"/>
                  </a:schemeClr>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rPr>
              <a:t>Pick + Card</a:t>
            </a:r>
            <a:endParaRPr kumimoji="0" lang="zh-TW" altLang="en-US" sz="2800" b="0" i="0" u="none" strike="noStrike" kern="0" cap="none" spc="0" normalizeH="0" baseline="0" noProof="0" dirty="0">
              <a:ln>
                <a:noFill/>
              </a:ln>
              <a:solidFill>
                <a:schemeClr val="tx1">
                  <a:lumMod val="65000"/>
                  <a:lumOff val="35000"/>
                </a:schemeClr>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19" name="Shape 1282"/>
          <p:cNvSpPr/>
          <p:nvPr/>
        </p:nvSpPr>
        <p:spPr>
          <a:xfrm rot="10800000" flipH="1" flipV="1">
            <a:off x="9566407" y="4213993"/>
            <a:ext cx="839787" cy="497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FF0000">
                <a:alpha val="70000"/>
              </a:srgbClr>
            </a:solidFill>
            <a:custDash>
              <a:ds d="200000" sp="200000"/>
            </a:custDash>
            <a:round/>
            <a:tailEnd type="triangle"/>
          </a:ln>
        </p:spPr>
        <p:txBody>
          <a:bodyPr lIns="0" tIns="0" rIns="0" bIns="0" anchor="ctr"/>
          <a:lstStyle/>
          <a:p>
            <a:pPr marL="20320" marR="20320" lvl="0" indent="0" defTabSz="457200" eaLnBrk="1" fontAlgn="auto" latinLnBrk="0" hangingPunct="1">
              <a:lnSpc>
                <a:spcPct val="100000"/>
              </a:lnSpc>
              <a:spcBef>
                <a:spcPts val="0"/>
              </a:spcBef>
              <a:spcAft>
                <a:spcPts val="0"/>
              </a:spcAft>
              <a:buClrTx/>
              <a:buSzTx/>
              <a:buFontTx/>
              <a:buNone/>
              <a:tabLst/>
              <a:defRPr sz="1800">
                <a:solidFill>
                  <a:srgbClr val="FFFFFF"/>
                </a:solidFill>
                <a:uFill>
                  <a:solidFill>
                    <a:srgbClr val="FFFFFF"/>
                  </a:solidFill>
                </a:uFill>
                <a:latin typeface="Arial"/>
                <a:ea typeface="Arial"/>
                <a:cs typeface="Arial"/>
                <a:sym typeface="Arial"/>
              </a:defRPr>
            </a:pPr>
            <a:endParaRPr kumimoji="0" sz="900" b="0" i="0" u="none" strike="noStrike" kern="0" cap="none" spc="0" normalizeH="0" baseline="0" noProof="0">
              <a:ln>
                <a:noFill/>
              </a:ln>
              <a:solidFill>
                <a:srgbClr val="FFFFFF"/>
              </a:solidFill>
              <a:effectLst/>
              <a:uLnTx/>
              <a:uFill>
                <a:solidFill>
                  <a:srgbClr val="FFFFFF"/>
                </a:solidFill>
              </a:uFill>
              <a:latin typeface="Arial"/>
              <a:ea typeface="Arial"/>
              <a:cs typeface="Arial"/>
              <a:sym typeface="Arial"/>
            </a:endParaRPr>
          </a:p>
        </p:txBody>
      </p:sp>
      <p:sp>
        <p:nvSpPr>
          <p:cNvPr id="20" name="文字方塊 19"/>
          <p:cNvSpPr txBox="1"/>
          <p:nvPr/>
        </p:nvSpPr>
        <p:spPr>
          <a:xfrm>
            <a:off x="10406194" y="4475744"/>
            <a:ext cx="1620957" cy="523220"/>
          </a:xfrm>
          <a:prstGeom prst="rect">
            <a:avLst/>
          </a:prstGeom>
          <a:noFill/>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2800" kern="0" dirty="0">
                <a:solidFill>
                  <a:schemeClr val="tx1">
                    <a:lumMod val="65000"/>
                    <a:lumOff val="3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名片管理</a:t>
            </a:r>
            <a:endParaRPr kumimoji="0" lang="zh-TW" altLang="en-US" sz="2800" b="0" i="0" u="none" strike="noStrike" kern="0" cap="none" spc="0" normalizeH="0" baseline="0" noProof="0" dirty="0">
              <a:ln>
                <a:noFill/>
              </a:ln>
              <a:solidFill>
                <a:schemeClr val="tx1">
                  <a:lumMod val="65000"/>
                  <a:lumOff val="35000"/>
                </a:schemeClr>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25" name="文字方塊 24"/>
          <p:cNvSpPr txBox="1"/>
          <p:nvPr/>
        </p:nvSpPr>
        <p:spPr>
          <a:xfrm>
            <a:off x="7590472" y="1677459"/>
            <a:ext cx="1620957" cy="52322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TW" altLang="en-US" sz="2800" kern="0" dirty="0">
                <a:solidFill>
                  <a:schemeClr val="tx1">
                    <a:lumMod val="65000"/>
                    <a:lumOff val="35000"/>
                  </a:schemeClr>
                </a:solidFill>
                <a:latin typeface="文泉驛等寬微米黑" panose="020B0606030804020204" pitchFamily="34" charset="-120"/>
                <a:ea typeface="文泉驛等寬微米黑" panose="020B0606030804020204" pitchFamily="34" charset="-120"/>
                <a:cs typeface="文泉驛等寬微米黑" panose="020B0606030804020204" pitchFamily="34" charset="-120"/>
              </a:rPr>
              <a:t>聲波傳輸</a:t>
            </a:r>
            <a:endParaRPr kumimoji="0" lang="zh-TW" altLang="en-US" sz="2800" b="0" i="0" u="none" strike="noStrike" kern="0" cap="none" spc="0" normalizeH="0" baseline="0" noProof="0" dirty="0">
              <a:ln>
                <a:noFill/>
              </a:ln>
              <a:solidFill>
                <a:schemeClr val="tx1">
                  <a:lumMod val="65000"/>
                  <a:lumOff val="35000"/>
                </a:schemeClr>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26" name="Shape 1282"/>
          <p:cNvSpPr/>
          <p:nvPr/>
        </p:nvSpPr>
        <p:spPr>
          <a:xfrm rot="10800000" flipH="1">
            <a:off x="6985096" y="1894302"/>
            <a:ext cx="561870" cy="4975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25400">
            <a:solidFill>
              <a:srgbClr val="FF0000">
                <a:alpha val="70000"/>
              </a:srgbClr>
            </a:solidFill>
            <a:custDash>
              <a:ds d="200000" sp="200000"/>
            </a:custDash>
            <a:round/>
            <a:tailEnd type="triangle"/>
          </a:ln>
        </p:spPr>
        <p:txBody>
          <a:bodyPr lIns="0" tIns="0" rIns="0" bIns="0" anchor="ctr"/>
          <a:lstStyle/>
          <a:p>
            <a:pPr marL="20320" marR="20320" lvl="0" indent="0" defTabSz="457200" eaLnBrk="1" fontAlgn="auto" latinLnBrk="0" hangingPunct="1">
              <a:lnSpc>
                <a:spcPct val="100000"/>
              </a:lnSpc>
              <a:spcBef>
                <a:spcPts val="0"/>
              </a:spcBef>
              <a:spcAft>
                <a:spcPts val="0"/>
              </a:spcAft>
              <a:buClrTx/>
              <a:buSzTx/>
              <a:buFontTx/>
              <a:buNone/>
              <a:tabLst/>
              <a:defRPr sz="1800">
                <a:solidFill>
                  <a:srgbClr val="FFFFFF"/>
                </a:solidFill>
                <a:uFill>
                  <a:solidFill>
                    <a:srgbClr val="FFFFFF"/>
                  </a:solidFill>
                </a:uFill>
                <a:latin typeface="Arial"/>
                <a:ea typeface="Arial"/>
                <a:cs typeface="Arial"/>
                <a:sym typeface="Arial"/>
              </a:defRPr>
            </a:pPr>
            <a:endParaRPr kumimoji="0" sz="900" b="0" i="0" u="none" strike="noStrike" kern="0" cap="none" spc="0" normalizeH="0" baseline="0" noProof="0">
              <a:ln>
                <a:noFill/>
              </a:ln>
              <a:solidFill>
                <a:srgbClr val="FFFFFF"/>
              </a:solidFill>
              <a:effectLst/>
              <a:uLnTx/>
              <a:uFill>
                <a:solidFill>
                  <a:srgbClr val="FFFFFF"/>
                </a:solidFill>
              </a:uFill>
              <a:latin typeface="Arial"/>
              <a:ea typeface="Arial"/>
              <a:cs typeface="Arial"/>
              <a:sym typeface="Arial"/>
            </a:endParaRPr>
          </a:p>
        </p:txBody>
      </p:sp>
      <p:pic>
        <p:nvPicPr>
          <p:cNvPr id="15" name="圖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989" y="2013373"/>
            <a:ext cx="2637207" cy="916508"/>
          </a:xfrm>
          <a:prstGeom prst="rect">
            <a:avLst/>
          </a:prstGeom>
        </p:spPr>
      </p:pic>
    </p:spTree>
    <p:extLst>
      <p:ext uri="{BB962C8B-B14F-4D97-AF65-F5344CB8AC3E}">
        <p14:creationId xmlns:p14="http://schemas.microsoft.com/office/powerpoint/2010/main" val="262177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0" presetClass="path" presetSubtype="0" accel="50000" decel="50000" fill="hold" nodeType="withEffect">
                                  <p:stCondLst>
                                    <p:cond delay="0"/>
                                  </p:stCondLst>
                                  <p:childTnLst>
                                    <p:animMotion origin="layout" path="M -4.58333E-6 -7.03704E-6 C 0.09297 -0.09445 0.18594 -0.18866 0.27266 -0.16922 C 0.35938 -0.15001 0.47579 0.06157 0.52032 0.11643 " pathEditMode="relative" ptsTypes="AAA">
                                      <p:cBhvr>
                                        <p:cTn id="10" dur="1500" fill="hold"/>
                                        <p:tgtEl>
                                          <p:spTgt spid="15"/>
                                        </p:tgtEl>
                                        <p:attrNameLst>
                                          <p:attrName>ppt_x</p:attrName>
                                          <p:attrName>ppt_y</p:attrName>
                                        </p:attrNameLst>
                                      </p:cBhvr>
                                    </p:animMotion>
                                  </p:childTnLst>
                                </p:cTn>
                              </p:par>
                            </p:childTnLst>
                          </p:cTn>
                        </p:par>
                        <p:par>
                          <p:cTn id="11" fill="hold">
                            <p:stCondLst>
                              <p:cond delay="1500"/>
                            </p:stCondLst>
                            <p:childTnLst>
                              <p:par>
                                <p:cTn id="12" presetID="6" presetClass="emph" presetSubtype="0" fill="hold" nodeType="afterEffect">
                                  <p:stCondLst>
                                    <p:cond delay="0"/>
                                  </p:stCondLst>
                                  <p:childTnLst>
                                    <p:animScale>
                                      <p:cBhvr>
                                        <p:cTn id="13" dur="1000" fill="hold"/>
                                        <p:tgtEl>
                                          <p:spTgt spid="15"/>
                                        </p:tgtEl>
                                      </p:cBhvr>
                                      <p:by x="150000" y="150000"/>
                                    </p:animScale>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down)">
                                      <p:cBhvr>
                                        <p:cTn id="36" dur="500"/>
                                        <p:tgtEl>
                                          <p:spTgt spid="26"/>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6699"/>
        </a:solidFill>
        <a:effectLst/>
      </p:bgPr>
    </p:bg>
    <p:spTree>
      <p:nvGrpSpPr>
        <p:cNvPr id="1" name=""/>
        <p:cNvGrpSpPr/>
        <p:nvPr/>
      </p:nvGrpSpPr>
      <p:grpSpPr>
        <a:xfrm>
          <a:off x="0" y="0"/>
          <a:ext cx="0" cy="0"/>
          <a:chOff x="0" y="0"/>
          <a:chExt cx="0" cy="0"/>
        </a:xfrm>
      </p:grpSpPr>
      <p:sp>
        <p:nvSpPr>
          <p:cNvPr id="14" name="직사각형 2"/>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a:ln>
                <a:noFill/>
              </a:ln>
              <a:solidFill>
                <a:prstClr val="white"/>
              </a:solidFill>
              <a:effectLst/>
              <a:uLnTx/>
              <a:uFillTx/>
              <a:latin typeface="文泉驛等寬微米黑" panose="020B0606030804020204" pitchFamily="34" charset="-120"/>
              <a:ea typeface="文泉驛等寬微米黑" panose="020B0606030804020204" pitchFamily="34" charset="-120"/>
              <a:cs typeface="文泉驛等寬微米黑" panose="020B0606030804020204" pitchFamily="34" charset="-120"/>
            </a:endParaRPr>
          </a:p>
        </p:txBody>
      </p:sp>
      <p:sp>
        <p:nvSpPr>
          <p:cNvPr id="4" name="矩形 3"/>
          <p:cNvSpPr/>
          <p:nvPr/>
        </p:nvSpPr>
        <p:spPr>
          <a:xfrm>
            <a:off x="509047" y="386499"/>
            <a:ext cx="11199043" cy="6080289"/>
          </a:xfrm>
          <a:prstGeom prst="rect">
            <a:avLst/>
          </a:prstGeom>
          <a:solidFill>
            <a:srgbClr val="4042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
        <p:nvSpPr>
          <p:cNvPr id="10" name="文本框 18"/>
          <p:cNvSpPr txBox="1">
            <a:spLocks noChangeArrowheads="1"/>
          </p:cNvSpPr>
          <p:nvPr/>
        </p:nvSpPr>
        <p:spPr bwMode="auto">
          <a:xfrm>
            <a:off x="4646613" y="3668870"/>
            <a:ext cx="2923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marL="0" marR="0" lvl="0" indent="0" defTabSz="914400" eaLnBrk="1" fontAlgn="auto" latinLnBrk="0" hangingPunct="1">
              <a:lnSpc>
                <a:spcPct val="100000"/>
              </a:lnSpc>
              <a:spcBef>
                <a:spcPct val="0"/>
              </a:spcBef>
              <a:spcAft>
                <a:spcPts val="0"/>
              </a:spcAft>
              <a:buClrTx/>
              <a:buSzTx/>
              <a:buFontTx/>
              <a:buNone/>
              <a:tabLst/>
              <a:defRPr/>
            </a:pPr>
            <a:r>
              <a:rPr kumimoji="0" lang="en-US" altLang="zh-TW"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10636020 </a:t>
            </a:r>
            <a:r>
              <a:rPr kumimoji="0" lang="zh-TW" altLang="en-US"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rPr>
              <a:t>林廷儫</a:t>
            </a:r>
            <a:endParaRPr kumimoji="0" lang="en-US" altLang="zh-TW" sz="2800" b="0" i="0" u="none" strike="noStrike" kern="0" cap="none" spc="0" normalizeH="0" baseline="0" noProof="0" dirty="0">
              <a:ln>
                <a:noFill/>
              </a:ln>
              <a:solidFill>
                <a:schemeClr val="bg1">
                  <a:lumMod val="85000"/>
                </a:schemeClr>
              </a:solidFill>
              <a:effectLst/>
              <a:uLnTx/>
              <a:uFillTx/>
              <a:latin typeface="文泉驛微米黑" panose="020B0606030804020204" pitchFamily="34" charset="-120"/>
              <a:ea typeface="文泉驛微米黑" panose="020B0606030804020204" pitchFamily="34" charset="-120"/>
              <a:cs typeface="文泉驛微米黑" panose="020B0606030804020204" pitchFamily="34" charset="-120"/>
            </a:endParaRPr>
          </a:p>
        </p:txBody>
      </p:sp>
      <p:sp>
        <p:nvSpPr>
          <p:cNvPr id="11" name="文本框 18"/>
          <p:cNvSpPr txBox="1">
            <a:spLocks noChangeArrowheads="1"/>
          </p:cNvSpPr>
          <p:nvPr/>
        </p:nvSpPr>
        <p:spPr bwMode="auto">
          <a:xfrm>
            <a:off x="3228552" y="2082042"/>
            <a:ext cx="576003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lvl="0" latinLnBrk="0">
              <a:lnSpc>
                <a:spcPct val="100000"/>
              </a:lnSpc>
              <a:spcBef>
                <a:spcPct val="0"/>
              </a:spcBef>
              <a:buNone/>
            </a:pPr>
            <a:r>
              <a:rPr kumimoji="1" lang="en-US" altLang="zh-CN" sz="7200" b="0" i="0" u="none" strike="noStrike" kern="0" cap="none" spc="0" normalizeH="0" baseline="0" noProof="0" dirty="0">
                <a:ln>
                  <a:noFill/>
                </a:ln>
                <a:solidFill>
                  <a:schemeClr val="bg1"/>
                </a:solidFill>
                <a:effectLst/>
                <a:uLnTx/>
                <a:uFillTx/>
                <a:latin typeface="文泉驛等寬微米黑" panose="020B0606030804020204" pitchFamily="34" charset="-120"/>
                <a:ea typeface="文泉驛等寬微米黑" panose="020B0606030804020204" pitchFamily="34" charset="-120"/>
              </a:rPr>
              <a:t>02</a:t>
            </a:r>
            <a:r>
              <a:rPr kumimoji="1" lang="en-US" altLang="zh-CN" sz="7200" b="0" i="0" u="none" strike="noStrike" kern="0" cap="none" spc="0" normalizeH="0" noProof="0" dirty="0">
                <a:ln>
                  <a:noFill/>
                </a:ln>
                <a:solidFill>
                  <a:schemeClr val="bg1"/>
                </a:solidFill>
                <a:effectLst/>
                <a:uLnTx/>
                <a:uFillTx/>
                <a:latin typeface="文泉驛等寬微米黑" panose="020B0606030804020204" pitchFamily="34" charset="-120"/>
                <a:ea typeface="文泉驛等寬微米黑" panose="020B0606030804020204" pitchFamily="34" charset="-120"/>
              </a:rPr>
              <a:t> </a:t>
            </a:r>
            <a:r>
              <a:rPr kumimoji="1" lang="zh-TW" altLang="en-US" sz="7200" kern="0" dirty="0">
                <a:solidFill>
                  <a:schemeClr val="bg1"/>
                </a:solidFill>
                <a:latin typeface="文泉驛等寬微米黑" panose="020B0606030804020204" pitchFamily="34" charset="-120"/>
                <a:ea typeface="文泉驛等寬微米黑" panose="020B0606030804020204" pitchFamily="34" charset="-120"/>
              </a:rPr>
              <a:t>系統特色</a:t>
            </a:r>
          </a:p>
        </p:txBody>
      </p:sp>
    </p:spTree>
    <p:extLst>
      <p:ext uri="{BB962C8B-B14F-4D97-AF65-F5344CB8AC3E}">
        <p14:creationId xmlns:p14="http://schemas.microsoft.com/office/powerpoint/2010/main" val="3954019271"/>
      </p:ext>
    </p:extLst>
  </p:cSld>
  <p:clrMapOvr>
    <a:masterClrMapping/>
  </p:clrMapOvr>
  <p:transition spd="slow">
    <p:push dir="u"/>
  </p:transition>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2977</TotalTime>
  <Words>1961</Words>
  <Application>Microsoft Office PowerPoint</Application>
  <PresentationFormat>寬螢幕</PresentationFormat>
  <Paragraphs>217</Paragraphs>
  <Slides>26</Slides>
  <Notes>23</Notes>
  <HiddenSlides>0</HiddenSlides>
  <MMClips>0</MMClips>
  <ScaleCrop>false</ScaleCrop>
  <HeadingPairs>
    <vt:vector size="6" baseType="variant">
      <vt:variant>
        <vt:lpstr>使用字型</vt:lpstr>
      </vt:variant>
      <vt:variant>
        <vt:i4>14</vt:i4>
      </vt:variant>
      <vt:variant>
        <vt:lpstr>佈景主題</vt:lpstr>
      </vt:variant>
      <vt:variant>
        <vt:i4>2</vt:i4>
      </vt:variant>
      <vt:variant>
        <vt:lpstr>投影片標題</vt:lpstr>
      </vt:variant>
      <vt:variant>
        <vt:i4>26</vt:i4>
      </vt:variant>
    </vt:vector>
  </HeadingPairs>
  <TitlesOfParts>
    <vt:vector size="42" baseType="lpstr">
      <vt:lpstr>文泉驛微米黑</vt:lpstr>
      <vt:lpstr>Calibri</vt:lpstr>
      <vt:lpstr>时尚中黑简体</vt:lpstr>
      <vt:lpstr>新細明體</vt:lpstr>
      <vt:lpstr>Calibri Light</vt:lpstr>
      <vt:lpstr>야놀자 야체 B</vt:lpstr>
      <vt:lpstr>宋体</vt:lpstr>
      <vt:lpstr>Aharoni</vt:lpstr>
      <vt:lpstr>宋体</vt:lpstr>
      <vt:lpstr>文泉驛等寬微米黑</vt:lpstr>
      <vt:lpstr>맑은 고딕</vt:lpstr>
      <vt:lpstr>等线</vt:lpstr>
      <vt:lpstr>Arial</vt:lpstr>
      <vt:lpstr>Microsoft YaHei Light</vt:lpstr>
      <vt:lpstr>Office 테마</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조땡</dc:creator>
  <cp:lastModifiedBy>pei7</cp:lastModifiedBy>
  <cp:revision>449</cp:revision>
  <dcterms:created xsi:type="dcterms:W3CDTF">2018-08-02T07:05:36Z</dcterms:created>
  <dcterms:modified xsi:type="dcterms:W3CDTF">2018-10-19T04:11:04Z</dcterms:modified>
</cp:coreProperties>
</file>